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67"/>
  </p:notesMasterIdLst>
  <p:sldIdLst>
    <p:sldId id="257" r:id="rId2"/>
    <p:sldId id="345" r:id="rId3"/>
    <p:sldId id="346" r:id="rId4"/>
    <p:sldId id="342" r:id="rId5"/>
    <p:sldId id="302" r:id="rId6"/>
    <p:sldId id="258" r:id="rId7"/>
    <p:sldId id="259" r:id="rId8"/>
    <p:sldId id="300" r:id="rId9"/>
    <p:sldId id="298" r:id="rId10"/>
    <p:sldId id="260" r:id="rId11"/>
    <p:sldId id="297" r:id="rId12"/>
    <p:sldId id="344" r:id="rId13"/>
    <p:sldId id="329" r:id="rId14"/>
    <p:sldId id="261" r:id="rId15"/>
    <p:sldId id="262" r:id="rId16"/>
    <p:sldId id="264" r:id="rId17"/>
    <p:sldId id="323" r:id="rId18"/>
    <p:sldId id="324" r:id="rId19"/>
    <p:sldId id="325" r:id="rId20"/>
    <p:sldId id="326" r:id="rId21"/>
    <p:sldId id="347" r:id="rId22"/>
    <p:sldId id="327" r:id="rId23"/>
    <p:sldId id="338" r:id="rId24"/>
    <p:sldId id="266" r:id="rId25"/>
    <p:sldId id="267" r:id="rId26"/>
    <p:sldId id="269" r:id="rId27"/>
    <p:sldId id="272" r:id="rId28"/>
    <p:sldId id="301" r:id="rId29"/>
    <p:sldId id="270" r:id="rId30"/>
    <p:sldId id="271" r:id="rId31"/>
    <p:sldId id="331" r:id="rId32"/>
    <p:sldId id="343" r:id="rId33"/>
    <p:sldId id="314" r:id="rId34"/>
    <p:sldId id="315" r:id="rId35"/>
    <p:sldId id="339" r:id="rId36"/>
    <p:sldId id="316" r:id="rId37"/>
    <p:sldId id="317" r:id="rId38"/>
    <p:sldId id="318" r:id="rId39"/>
    <p:sldId id="319" r:id="rId40"/>
    <p:sldId id="320" r:id="rId41"/>
    <p:sldId id="321" r:id="rId42"/>
    <p:sldId id="336" r:id="rId43"/>
    <p:sldId id="330" r:id="rId44"/>
    <p:sldId id="268" r:id="rId45"/>
    <p:sldId id="283" r:id="rId46"/>
    <p:sldId id="284" r:id="rId47"/>
    <p:sldId id="286" r:id="rId48"/>
    <p:sldId id="287" r:id="rId49"/>
    <p:sldId id="288" r:id="rId50"/>
    <p:sldId id="285" r:id="rId51"/>
    <p:sldId id="275" r:id="rId52"/>
    <p:sldId id="276" r:id="rId53"/>
    <p:sldId id="279" r:id="rId54"/>
    <p:sldId id="307" r:id="rId55"/>
    <p:sldId id="340" r:id="rId56"/>
    <p:sldId id="308" r:id="rId57"/>
    <p:sldId id="282" r:id="rId58"/>
    <p:sldId id="294" r:id="rId59"/>
    <p:sldId id="296" r:id="rId60"/>
    <p:sldId id="333" r:id="rId61"/>
    <p:sldId id="335" r:id="rId62"/>
    <p:sldId id="312" r:id="rId63"/>
    <p:sldId id="337" r:id="rId64"/>
    <p:sldId id="334" r:id="rId65"/>
    <p:sldId id="341" r:id="rId66"/>
  </p:sldIdLst>
  <p:sldSz cx="9144000" cy="6858000" type="screen4x3"/>
  <p:notesSz cx="6858000" cy="9144000"/>
  <p:custDataLst>
    <p:tags r:id="rId69"/>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7" charset="-128"/>
        <a:cs typeface="+mn-cs"/>
      </a:defRPr>
    </a:lvl5pPr>
    <a:lvl6pPr marL="2286000" algn="l" defTabSz="914400" rtl="0" eaLnBrk="1" latinLnBrk="0" hangingPunct="1">
      <a:defRPr sz="2400" kern="1200">
        <a:solidFill>
          <a:schemeClr val="tx1"/>
        </a:solidFill>
        <a:latin typeface="Arial" charset="0"/>
        <a:ea typeface="ＭＳ Ｐゴシック" pitchFamily="-107" charset="-128"/>
        <a:cs typeface="+mn-cs"/>
      </a:defRPr>
    </a:lvl6pPr>
    <a:lvl7pPr marL="2743200" algn="l" defTabSz="914400" rtl="0" eaLnBrk="1" latinLnBrk="0" hangingPunct="1">
      <a:defRPr sz="2400" kern="1200">
        <a:solidFill>
          <a:schemeClr val="tx1"/>
        </a:solidFill>
        <a:latin typeface="Arial" charset="0"/>
        <a:ea typeface="ＭＳ Ｐゴシック" pitchFamily="-107" charset="-128"/>
        <a:cs typeface="+mn-cs"/>
      </a:defRPr>
    </a:lvl7pPr>
    <a:lvl8pPr marL="3200400" algn="l" defTabSz="914400" rtl="0" eaLnBrk="1" latinLnBrk="0" hangingPunct="1">
      <a:defRPr sz="2400" kern="1200">
        <a:solidFill>
          <a:schemeClr val="tx1"/>
        </a:solidFill>
        <a:latin typeface="Arial" charset="0"/>
        <a:ea typeface="ＭＳ Ｐゴシック" pitchFamily="-107" charset="-128"/>
        <a:cs typeface="+mn-cs"/>
      </a:defRPr>
    </a:lvl8pPr>
    <a:lvl9pPr marL="3657600" algn="l" defTabSz="914400" rtl="0" eaLnBrk="1" latinLnBrk="0" hangingPunct="1">
      <a:defRPr sz="2400" kern="1200">
        <a:solidFill>
          <a:schemeClr val="tx1"/>
        </a:solidFill>
        <a:latin typeface="Arial" charset="0"/>
        <a:ea typeface="ＭＳ Ｐゴシック" pitchFamily="-10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A50021"/>
    <a:srgbClr val="FF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148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tags" Target="tags/tag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0DE9CB-8F84-4B7C-99E2-76507374E887}" type="datetimeFigureOut">
              <a:rPr lang="en-US" smtClean="0"/>
              <a:pPr/>
              <a:t>1/15/18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B770E7-5C68-4C58-82FB-DAA99FA1861B}" type="slidenum">
              <a:rPr lang="en-US" smtClean="0"/>
              <a:pPr/>
              <a:t>‹#›</a:t>
            </a:fld>
            <a:endParaRPr lang="en-US" dirty="0"/>
          </a:p>
        </p:txBody>
      </p:sp>
    </p:spTree>
    <p:extLst>
      <p:ext uri="{BB962C8B-B14F-4D97-AF65-F5344CB8AC3E}">
        <p14:creationId xmlns:p14="http://schemas.microsoft.com/office/powerpoint/2010/main" val="278173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set may take from 40-60 minutes, depending on your familiarity with the subject.</a:t>
            </a:r>
            <a:r>
              <a:rPr lang="en-US" baseline="0" dirty="0" smtClean="0"/>
              <a:t> See the handout and reference list for more information. You may have a ‘contest’ for answers throughout the presentation, or simply move to the next slide for the answers.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a:t>
            </a:r>
            <a:r>
              <a:rPr lang="en-US" baseline="0" dirty="0" smtClean="0"/>
              <a:t> about each of the 10 Plants, Image is from The Republic of Shade, an amazing book on the American Elm, see references. Can you imagine moving your home to be near a tree? Lepidoptera are only butterflies and moths, many other insects and animals use American elm for food and habitat.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DED is Dutch elm</a:t>
            </a:r>
            <a:r>
              <a:rPr lang="en-US" baseline="0" dirty="0" smtClean="0"/>
              <a:t> disease, see handout for references if need be on history of this disease. Answers to two questions will come in on mouse click and can be used as ‘competition questions’ for participants. You can add local information about your town’s elms, care and management. Treatment helps to slow the disease, however some plants will still succumb.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Pictured is Chad Giblen, a research scientist at the U of M who works on disease resistant elm. Princeton, etc, are new</a:t>
            </a:r>
            <a:r>
              <a:rPr lang="en-US" baseline="0" dirty="0" smtClean="0"/>
              <a:t> varieties that are resistant to DED and can be planted without fear of DED. The new varieties are fast growing , drought tolerant trees for Minnesota. The main thing we learned and must remember from DED is monocultures are not good, plant a variety of trees in towns and on home landscapes. Diversity is good.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Millions of white pine have</a:t>
            </a:r>
            <a:r>
              <a:rPr lang="en-US" baseline="0" dirty="0" smtClean="0"/>
              <a:t> been harvested from Minnesota. The pagoda skyline, top photo shows the unique branching of white pine that is typical of the northern coniferous forest of Minnesota. The lower photo shows a huge load of white pine harvest.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amazing</a:t>
            </a:r>
            <a:r>
              <a:rPr lang="en-US" baseline="0" dirty="0" smtClean="0"/>
              <a:t> photo of the rail line in a forest. White pine was likely never a monoculture in the forest, but one of many species. Note the logs laid for the rail line.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immigrants found work harvesting white pine in Minnesota. Original</a:t>
            </a:r>
            <a:r>
              <a:rPr lang="en-US" baseline="0" dirty="0" smtClean="0"/>
              <a:t> photos show harvest with an ax, this saw would have been a later implement for harvest.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captions if</a:t>
            </a:r>
            <a:r>
              <a:rPr lang="en-US" baseline="0" dirty="0" smtClean="0"/>
              <a:t> possible. While it was originally thought to last forever, the white pine harvest happened quite quickly as mechanization and the rail lines developed.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man showing the size of a white pine board. Amazing!! And another quiz question.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your selection! On mouse click,</a:t>
            </a:r>
            <a:r>
              <a:rPr lang="en-US" baseline="0" dirty="0" smtClean="0"/>
              <a:t> the answer will appear. Yes, most of our high protein soybeans go to China. China purposely imports soybeans and as such helps our balance of trade.  Most soybeans across the U. S. go to animal feed. Soybeans are also used in many non-food items.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mouse click,</a:t>
            </a:r>
            <a:r>
              <a:rPr lang="en-US" baseline="0" dirty="0" smtClean="0"/>
              <a:t> participants will see all are true. Why do we care if crayons are made from soybeans? (children are likely to eat crayons)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of 2017, this is the status</a:t>
            </a:r>
            <a:r>
              <a:rPr lang="en-US" baseline="0" dirty="0" smtClean="0"/>
              <a:t> of the entire program,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Wheat made Minneapolis and Minnesota famous.</a:t>
            </a:r>
            <a:r>
              <a:rPr lang="en-US" baseline="0" dirty="0" smtClean="0"/>
              <a:t> This is an amazing amount of flour coming out of one mill in 1890! Minnesota has cool weather favored by the wheat plant, and spring wheat grows well in Minnesota. Spring wheat, when crushed with ‘new’ metal rollers in the Minneapolis mills produced superior, fine flour that was favored throughout the world.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 about this: For 50 years, more flour was produced here than</a:t>
            </a:r>
            <a:r>
              <a:rPr lang="en-US" baseline="0" dirty="0" smtClean="0"/>
              <a:t> ANYWHERE in the world. How much our state has been built with wheat. Miss Minne Sota is a ‘woman’ made of wheat from a past state fair. The Miii City Museum is a great place for young and old to remember how Minneapolis depended on wheat, one plant.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Sebeka (pronounced</a:t>
            </a:r>
            <a:r>
              <a:rPr lang="en-US" baseline="0" dirty="0" smtClean="0"/>
              <a:t> Sa-bee-ca)</a:t>
            </a:r>
            <a:r>
              <a:rPr lang="en-US" dirty="0" smtClean="0"/>
              <a:t>Minnesota has two</a:t>
            </a:r>
            <a:r>
              <a:rPr lang="en-US" baseline="0" dirty="0" smtClean="0"/>
              <a:t> murals depicting plants. The indoor school, 1930’s </a:t>
            </a:r>
            <a:r>
              <a:rPr lang="en-US" dirty="0" smtClean="0"/>
              <a:t>wonderful WPA mural depicts</a:t>
            </a:r>
            <a:r>
              <a:rPr lang="en-US" baseline="0" dirty="0" smtClean="0"/>
              <a:t> the historical scenes, a newer exterior mural, completed for the 1998 centennial shows more modern scenes. </a:t>
            </a:r>
            <a:r>
              <a:rPr lang="en-US" dirty="0" smtClean="0"/>
              <a:t>Sebeka is in Wadena County, west of Brainerd.</a:t>
            </a:r>
            <a:r>
              <a:rPr lang="en-US" baseline="0" dirty="0" smtClean="0"/>
              <a:t>  If possible read the captions to participants, note the dates.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Bonanza</a:t>
            </a:r>
            <a:r>
              <a:rPr lang="en-US" baseline="0" dirty="0" smtClean="0"/>
              <a:t> </a:t>
            </a:r>
            <a:r>
              <a:rPr lang="en-US" dirty="0" smtClean="0"/>
              <a:t>farms grew along the Red River in Minnesota</a:t>
            </a:r>
            <a:r>
              <a:rPr lang="en-US" baseline="0" dirty="0" smtClean="0"/>
              <a:t> and North Dakota as wheat became the first important row crop in Minnesota. “</a:t>
            </a:r>
            <a:r>
              <a:rPr lang="en-US" sz="1200" kern="1200" dirty="0" smtClean="0">
                <a:solidFill>
                  <a:schemeClr val="tx1"/>
                </a:solidFill>
                <a:latin typeface="+mn-lt"/>
                <a:ea typeface="+mn-ea"/>
                <a:cs typeface="+mn-cs"/>
              </a:rPr>
              <a:t>Oliver Dalrymple, in 1875, broke 1,280 acres of Red River Valley land, and in 1876 harvested 32,000 bushels of excellent wheat, averaging almost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23  bushels to the acre.” from King Wheat,</a:t>
            </a:r>
            <a:r>
              <a:rPr lang="en-US" sz="1200" kern="1200" baseline="0" dirty="0" smtClean="0">
                <a:solidFill>
                  <a:schemeClr val="tx1"/>
                </a:solidFill>
                <a:latin typeface="+mn-lt"/>
                <a:ea typeface="+mn-ea"/>
                <a:cs typeface="+mn-cs"/>
              </a:rPr>
              <a:t> see handout for complete reference. Wheat yield today is 50 bu/acre. Stem rust disease and lower prices made bonanza farms short-lived. Again, monocultures are problematic.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mention of wheat in Minnesota</a:t>
            </a:r>
            <a:r>
              <a:rPr lang="en-US" baseline="0" dirty="0" smtClean="0"/>
              <a:t> is complete without discussing Norman Borlaug, 1970 Nobel Prize winner, often referred to as the Father of the Green Revolution. Borlaug, a plant breeder at the U of M,  greatly increased wheat yield due to the introduction of a dwarf wheat plant, with larger grains and easier harvest. This scientific discovery has helped reduce hunger throughout the world.  He is shown here on the cover of LIFE magazine.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Corn is an amazing plant with a very long</a:t>
            </a:r>
            <a:r>
              <a:rPr lang="en-US" baseline="0" dirty="0" smtClean="0"/>
              <a:t> history and close association with humans. Discuss why corn has changed in yield so much; Its genome is well researched, it responds to crossing or shows hybrid vigor more than other plants. Root and leaf architecture have been studied to enhance yield as well.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a:t>
            </a:r>
            <a:r>
              <a:rPr lang="en-US" baseline="0" dirty="0" smtClean="0"/>
              <a:t> is again from Sebeka mural. Corn is a fun plant to grow and think about plant propagation. From 1 kernel comes 800 new kernels per ear, and a typical stalk has 1 ear per plant.  Two questions will come in on mouse clicks.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33</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possible read the caption. These pictures are just one year apart showing the changes with row cropping. Corn production</a:t>
            </a:r>
            <a:r>
              <a:rPr lang="en-US" baseline="0" dirty="0" smtClean="0"/>
              <a:t> has a big incentive: MONEY. That is why farmers plant it. It is a tradeoff for the land and soil conservation.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top photo shows the Grimm Farmstead restored by Three Rivers Parks, you can visit this in Carver County Park, near Victoria. The plaque</a:t>
            </a:r>
            <a:r>
              <a:rPr lang="en-US" baseline="0" dirty="0" smtClean="0"/>
              <a:t> on the stone is shown in both photos. The lower photo is of the dedication of the farm when the plaque was placed on the rock, in 1924 commemorating Grimm and his work with alfalfa. MSHS picture, meyer photo.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Closeup of the plaque and a</a:t>
            </a:r>
            <a:r>
              <a:rPr lang="en-US" baseline="0" dirty="0" smtClean="0"/>
              <a:t> picture of the early settlement maps of the Grimm farm. The upland Lester soil ( Lester is the state soil), was important in the survival of Grimm’s alfalfa. Alfalfa will not grow in wet, poorly drained soil, so Grimm knew what he was doing when he managed his alfalfa on upland sites.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participants to list the 10 Plants, allow 1 minute for them to list on a sheet of paper. You may award prizes here (candy, stickers,</a:t>
            </a:r>
            <a:r>
              <a:rPr lang="en-US" baseline="0" dirty="0" smtClean="0"/>
              <a:t> points for 1 grand total prize, etc.) or simply move to the next slide with the answers.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6</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Only about 1 million acres are planted</a:t>
            </a:r>
            <a:r>
              <a:rPr lang="en-US" baseline="0" dirty="0" smtClean="0"/>
              <a:t> with alfalfa in Minnesota. Much smaller than the 7 million each for corn and soybeans. Although wonderful for building soil nitrogen naturally, and eliminating soil erosion as a perennial crop, alfalfa is not a big money maker for farmers.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Alfalfa fixes nitrogen</a:t>
            </a:r>
            <a:r>
              <a:rPr lang="en-US" baseline="0" dirty="0" smtClean="0"/>
              <a:t> naturally as do all legumes. This nitrogen is released for other plants that grow in the soil after alfalfa. Farmers can determine how much nitrogen is available with soil tests. U of M research is the basis for the 4</a:t>
            </a:r>
            <a:r>
              <a:rPr lang="en-US" baseline="30000" dirty="0" smtClean="0"/>
              <a:t>th</a:t>
            </a:r>
            <a:r>
              <a:rPr lang="en-US" baseline="0" dirty="0" smtClean="0"/>
              <a:t> statement on this slide.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39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Michael Russell is a research</a:t>
            </a:r>
            <a:r>
              <a:rPr lang="en-US" baseline="0" dirty="0" smtClean="0"/>
              <a:t> scientists who works on alfalfa at the U of M. He is shown here holding one alfalfa plant. The very narrow part of the plant near the top shows the beginning of the roots! This plant is typical with 8-10 foot roots.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question!</a:t>
            </a:r>
            <a:r>
              <a:rPr lang="en-US" baseline="0" dirty="0" smtClean="0"/>
              <a:t> Amazing number, alfalfa is loved by bees and many butterflies.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Agriculture</a:t>
            </a:r>
            <a:r>
              <a:rPr lang="en-US" baseline="0" dirty="0" smtClean="0"/>
              <a:t> is essential, we all need to eat! And the U. S. exports much of its agricultural production. Management is the key. Reducing inputs that harm the environment, while increasing production to continue to meet human needs is a balance we must continually strive for.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43</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Apple was nominated by more of the public than any other plant, 54, in the</a:t>
            </a:r>
            <a:r>
              <a:rPr lang="en-US" baseline="0" dirty="0" smtClean="0"/>
              <a:t> 2012 nominations!  29 people nominated Honeycrisp!  Horace Greely spoke publically about the harsh climate of Minnesota in this 1860 comment printed in a New York paper. (((After you ask what entertainment factor do apples have? )))) Ask if you think Mr. Greeley enjoyed apple cider so much that he could not live without it?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44</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early farmer Peter</a:t>
            </a:r>
            <a:r>
              <a:rPr lang="en-US" baseline="0" dirty="0" smtClean="0"/>
              <a:t> Gideon, farmed near the Arboretum. The photo shows the historical plaque, house is not Gideon’s. He planted hundreds of apples and by chance found the Wealthy apple. This was a wonderful apple, and with this success, he continued to select and improve apples. Minnesota State Horticultural Society, was influential in starting the first Horticultural Research Center, has since moved to the Arboretum and is the Apple House and orchards along Rt 5 near Victoria.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Yes, over</a:t>
            </a:r>
            <a:r>
              <a:rPr lang="en-US" baseline="0" dirty="0" smtClean="0"/>
              <a:t> many years 26 is the correct answer.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question here. Then more facts come up.</a:t>
            </a:r>
            <a:r>
              <a:rPr lang="en-US" baseline="0" dirty="0" smtClean="0"/>
              <a:t> Although Honeycrisp was introduced in the trade in 1991, it was first selected 51 years ago. Yes, apple development takes a long time, due to it being a perennial tree!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47</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Pictured here is David Bedford, left and James Luby, right, both U of M researchers.</a:t>
            </a:r>
            <a:r>
              <a:rPr lang="en-US" baseline="0" dirty="0" smtClean="0"/>
              <a:t> Dave Bedford is the research scientist who does the field work of apple selection and breeding. When apples are ripe, he has a lot to taste! James Luby is the professor who does basis research and obtains grants to continue the breeding program.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Numbers in parenthesis</a:t>
            </a:r>
            <a:r>
              <a:rPr lang="en-US" baseline="0" dirty="0" smtClean="0"/>
              <a:t> indicate the public nominations for this plant. It is interesting to note that 5 plants are food crops and 5 are landscape plants. Alfalfa is a food or forage crop for dairy cows, so it feeds animals, and adds nitrogen to the soils where it is grown as a landscape plant.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7</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numbers come from David Bedford. One taste of an apple</a:t>
            </a:r>
            <a:r>
              <a:rPr lang="en-US" baseline="0" dirty="0" smtClean="0"/>
              <a:t> and he must decide if it stays or is discarded! You can see how many are not worthy of keeping!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49</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Haralson apple is named for</a:t>
            </a:r>
            <a:r>
              <a:rPr lang="en-US" baseline="0" dirty="0" smtClean="0"/>
              <a:t> the first superintendent of the Horticultural Research Center. Most Minnesotans love Haralson apples.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50</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Purple loosestrife is know to most people as an</a:t>
            </a:r>
            <a:r>
              <a:rPr lang="en-US" baseline="0" dirty="0" smtClean="0"/>
              <a:t> invasive plant. It was not always so well understood, and not long ago it was sold as an ornamental in nurseries. Today, as a noxious weed in Minnesota, it is not legal to sell purple loosestrife. Management with beetles that feed on the growing new shoots has slowed and decreased the acreage of purple loosestrife in Minnesota.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51</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Wild rice was nominated by 35 people as one of the 10 Plants.</a:t>
            </a:r>
            <a:r>
              <a:rPr lang="en-US" baseline="0" dirty="0" smtClean="0"/>
              <a:t> Many people associate wild rice with Minnesota. It became our state grain in 1977. </a:t>
            </a:r>
            <a:r>
              <a:rPr lang="en-US" sz="1200" kern="1200" baseline="0" dirty="0" smtClean="0">
                <a:solidFill>
                  <a:schemeClr val="tx1"/>
                </a:solidFill>
                <a:latin typeface="+mn-lt"/>
                <a:ea typeface="+mn-ea"/>
                <a:cs typeface="+mn-cs"/>
              </a:rPr>
              <a:t>Minnesota today produces more than half of the world's hand-harvested wild rice and is second in the nation in the production of cultivated wild rice. Native to lakes and wet areas in much of the northern part of Minnesota, wild rice is an annual grass that stores well. </a:t>
            </a:r>
            <a:r>
              <a:rPr lang="en-US" dirty="0" smtClean="0"/>
              <a: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historic</a:t>
            </a:r>
            <a:r>
              <a:rPr lang="en-US" baseline="0" dirty="0" smtClean="0"/>
              <a:t> images can be found of wild rice harvest. There are several steps in wild rice harvest and preparation for storage. Harvest, shown at left, and winnowing, shown at right, removing the chaff from the grain are just two steps.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Minnesota</a:t>
            </a:r>
            <a:r>
              <a:rPr lang="en-US" baseline="0" dirty="0" smtClean="0"/>
              <a:t> Cultivated Wild Rice Council has information on nutrition and recipes for using wild rice. New research shows that wild rice contains cholesterol lowering compounds. Wild rice also has a low glycemic index. If you have not tried wild rice, you are missing a treat ! It is easy to cook and use in soups and many dishes.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Lawns</a:t>
            </a:r>
            <a:r>
              <a:rPr lang="en-US" baseline="0" dirty="0" smtClean="0"/>
              <a:t> are common in Minnesota, and cover many acres. Many people work in the lawn care industry or in recreational turf such as golf course management, or sports truf management.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Listed</a:t>
            </a:r>
            <a:r>
              <a:rPr lang="en-US" baseline="0" dirty="0" smtClean="0"/>
              <a:t> here are the many benefits of turf or lawns. It is important to not over manage your lawn.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58</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New recommendations are to have a soil test conducted on your lawn every 3-4 years; apply most of the fertilizer in early fall, as recommended by the soil test results, and to  keep your clippings on the lawn. Leaving clippings on your lawn can save you money and reduce nitrogen runoff. Other recommendations are to water deeply and infrequently and to use a rain sensor if you have automatic irrigation. And mow your lawn high to 3 inches.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59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Leaving your lawn clippings is not</a:t>
            </a:r>
            <a:r>
              <a:rPr lang="en-US" baseline="0" dirty="0" smtClean="0"/>
              <a:t> only a good idea, its good for the environment and your lawn. For every 1,000 square feet a typical lawn will add 1 lb of nitrogen from the clippings in a growing season. Do not bag your lawn clippings!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60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unknowns, some surprises (cutie orange!!),</a:t>
            </a:r>
            <a:r>
              <a:rPr lang="en-US" baseline="0" dirty="0" smtClean="0"/>
              <a:t> but these did not meet the criteria, see next slide</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the 10 Plants has helped you to appreciate the importance of plants in Minnesota and that you will see plants with new eyes. Growing plants is an exciting and rewarding career that is</a:t>
            </a:r>
            <a:r>
              <a:rPr lang="en-US" baseline="0" dirty="0" smtClean="0"/>
              <a:t> behind the Seed Your Future initiative, to promote careers in horticulture and plant science. I encourage you to share your stories of plants and how they affect you with the younger generations.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65</a:t>
            </a:fld>
            <a:endParaRPr lang="en-US" dirty="0"/>
          </a:p>
        </p:txBody>
      </p:sp>
    </p:spTree>
    <p:extLst>
      <p:ext uri="{BB962C8B-B14F-4D97-AF65-F5344CB8AC3E}">
        <p14:creationId xmlns:p14="http://schemas.microsoft.com/office/powerpoint/2010/main" val="384639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folks considered the</a:t>
            </a:r>
            <a:r>
              <a:rPr lang="en-US" baseline="0" dirty="0" smtClean="0"/>
              <a:t> public nominations, and the criteria (next slide) and weighed all together. Selection was a balance of what plants changed and have influenced Minnesota the most based on the 6 criteria.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were the 6</a:t>
            </a:r>
            <a:r>
              <a:rPr lang="en-US" baseline="0" dirty="0" smtClean="0"/>
              <a:t> criteria used to select the 10 Plants. Each was considered and balanced for how much the plants changed and affected Minnesota. </a:t>
            </a:r>
            <a:r>
              <a:rPr lang="en-US" dirty="0" smtClean="0"/>
              <a:t>Image is James</a:t>
            </a:r>
            <a:r>
              <a:rPr lang="en-US" baseline="0" dirty="0" smtClean="0"/>
              <a:t> R.</a:t>
            </a:r>
            <a:r>
              <a:rPr lang="en-US" dirty="0" smtClean="0"/>
              <a:t> Meeker’s 1877 painting of wheat harvest at Lake Pepin, Minnesota.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in the first 10</a:t>
            </a:r>
            <a:r>
              <a:rPr lang="en-US" baseline="0" dirty="0" smtClean="0"/>
              <a:t> Plants Freshman Seminar at the University of Minnesota, fall 2012. Each student contacted and introduced a 10 Plants expert, compiled website information about one of the 10 plants and developed youth activities about the 10 plants. The class met at the Minnesota Landscape Arboretum and the lectures were open to the public.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summary slide</a:t>
            </a:r>
            <a:r>
              <a:rPr lang="en-US" baseline="0" dirty="0" smtClean="0"/>
              <a:t> shows the upcoming sequence of the 10 plants. You may choose to cover all 10 or select a few to highlight. These plants have affected all of us, reflect on a memory or story, as you think of these plants. </a:t>
            </a:r>
            <a:endParaRPr lang="en-US" dirty="0"/>
          </a:p>
        </p:txBody>
      </p:sp>
      <p:sp>
        <p:nvSpPr>
          <p:cNvPr id="4" name="Slide Number Placeholder 3"/>
          <p:cNvSpPr>
            <a:spLocks noGrp="1"/>
          </p:cNvSpPr>
          <p:nvPr>
            <p:ph type="sldNum" sz="quarter" idx="10"/>
          </p:nvPr>
        </p:nvSpPr>
        <p:spPr/>
        <p:txBody>
          <a:bodyPr/>
          <a:lstStyle/>
          <a:p>
            <a:fld id="{2AB770E7-5C68-4C58-82FB-DAA99FA1861B}"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UofM-Ext-1_T.png"/>
          <p:cNvPicPr>
            <a:picLocks noChangeAspect="1"/>
          </p:cNvPicPr>
          <p:nvPr/>
        </p:nvPicPr>
        <p:blipFill>
          <a:blip r:embed="rId2" cstate="screen"/>
          <a:srcRect/>
          <a:stretch>
            <a:fillRect/>
          </a:stretch>
        </p:blipFill>
        <p:spPr bwMode="auto">
          <a:xfrm>
            <a:off x="0" y="3429000"/>
            <a:ext cx="9144000" cy="3429000"/>
          </a:xfrm>
          <a:prstGeom prst="rect">
            <a:avLst/>
          </a:prstGeom>
          <a:noFill/>
          <a:ln w="9525">
            <a:noFill/>
            <a:miter lim="800000"/>
            <a:headEnd/>
            <a:tailEnd/>
          </a:ln>
        </p:spPr>
      </p:pic>
      <p:sp>
        <p:nvSpPr>
          <p:cNvPr id="7171" name="Rectangle 3"/>
          <p:cNvSpPr>
            <a:spLocks noGrp="1" noChangeArrowheads="1"/>
          </p:cNvSpPr>
          <p:nvPr>
            <p:ph type="ctrTitle"/>
          </p:nvPr>
        </p:nvSpPr>
        <p:spPr>
          <a:xfrm>
            <a:off x="685800" y="990600"/>
            <a:ext cx="7772400" cy="1143000"/>
          </a:xfrm>
        </p:spPr>
        <p:txBody>
          <a:bodyPr/>
          <a:lstStyle>
            <a:lvl1pPr algn="ctr">
              <a:defRPr/>
            </a:lvl1pPr>
          </a:lstStyle>
          <a:p>
            <a:r>
              <a:rPr lang="en-US" smtClean="0"/>
              <a:t>Click to edit Master title style</a:t>
            </a:r>
            <a:endParaRPr lang="en-US"/>
          </a:p>
        </p:txBody>
      </p:sp>
      <p:sp>
        <p:nvSpPr>
          <p:cNvPr id="7172" name="Rectangle 4"/>
          <p:cNvSpPr>
            <a:spLocks noGrp="1" noChangeArrowheads="1"/>
          </p:cNvSpPr>
          <p:nvPr>
            <p:ph type="subTitle" idx="1"/>
          </p:nvPr>
        </p:nvSpPr>
        <p:spPr>
          <a:xfrm>
            <a:off x="1371600" y="2362200"/>
            <a:ext cx="6400800" cy="609600"/>
          </a:xfrm>
        </p:spPr>
        <p:txBody>
          <a:bodyPr/>
          <a:lstStyle>
            <a:lvl1pPr marL="0" indent="0" algn="ctr">
              <a:buFontTx/>
              <a:buNone/>
              <a:defRPr/>
            </a:lvl1pPr>
          </a:lstStyle>
          <a:p>
            <a:r>
              <a:rPr lang="en-US" smtClean="0"/>
              <a:t>Click to edit Master subtitle style</a:t>
            </a:r>
            <a:endParaRPr lang="en-US" dirty="0"/>
          </a:p>
        </p:txBody>
      </p:sp>
      <p:pic>
        <p:nvPicPr>
          <p:cNvPr id="5" name="Picture 5" descr="UofM-Ext-1_T.png"/>
          <p:cNvPicPr>
            <a:picLocks noChangeAspect="1"/>
          </p:cNvPicPr>
          <p:nvPr userDrawn="1"/>
        </p:nvPicPr>
        <p:blipFill>
          <a:blip r:embed="rId2" cstate="screen"/>
          <a:srcRect/>
          <a:stretch>
            <a:fillRect/>
          </a:stretch>
        </p:blipFill>
        <p:spPr bwMode="auto">
          <a:xfrm>
            <a:off x="0" y="3429000"/>
            <a:ext cx="9144000" cy="3429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1526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304800"/>
            <a:ext cx="63055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52600"/>
            <a:ext cx="4229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752600"/>
            <a:ext cx="42291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UofM-Ext-1_M.png"/>
          <p:cNvPicPr>
            <a:picLocks noChangeAspect="1"/>
          </p:cNvPicPr>
          <p:nvPr/>
        </p:nvPicPr>
        <p:blipFill>
          <a:blip r:embed="rId13" cstate="screen"/>
          <a:srcRect/>
          <a:stretch>
            <a:fillRect/>
          </a:stretch>
        </p:blipFill>
        <p:spPr bwMode="auto">
          <a:xfrm>
            <a:off x="0" y="6172200"/>
            <a:ext cx="9144000" cy="6858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228600" y="304800"/>
            <a:ext cx="8610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28600" y="1752600"/>
            <a:ext cx="8610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TextBox 4"/>
          <p:cNvSpPr txBox="1"/>
          <p:nvPr/>
        </p:nvSpPr>
        <p:spPr>
          <a:xfrm>
            <a:off x="228600" y="6477000"/>
            <a:ext cx="8063346" cy="230832"/>
          </a:xfrm>
          <a:prstGeom prst="rect">
            <a:avLst/>
          </a:prstGeom>
          <a:noFill/>
        </p:spPr>
        <p:txBody>
          <a:bodyPr wrap="square" rtlCol="0">
            <a:spAutoFit/>
          </a:bodyPr>
          <a:lstStyle/>
          <a:p>
            <a:pPr marL="0" lvl="4"/>
            <a:r>
              <a:rPr lang="en-US" sz="900" dirty="0" smtClean="0">
                <a:solidFill>
                  <a:srgbClr val="FFCC33"/>
                </a:solidFill>
              </a:rPr>
              <a:t>©</a:t>
            </a:r>
            <a:r>
              <a:rPr lang="en-US" sz="900" baseline="0" dirty="0" smtClean="0">
                <a:solidFill>
                  <a:srgbClr val="FFCC33"/>
                </a:solidFill>
              </a:rPr>
              <a:t> </a:t>
            </a:r>
            <a:r>
              <a:rPr lang="en-US" sz="900" dirty="0" smtClean="0">
                <a:solidFill>
                  <a:srgbClr val="FFCC33"/>
                </a:solidFill>
              </a:rPr>
              <a:t>2012 Regents of the University of Minnesota.  All rights reserved.</a:t>
            </a:r>
            <a:endParaRPr lang="en-US" sz="900" dirty="0">
              <a:solidFill>
                <a:srgbClr val="FFCC33"/>
              </a:solidFill>
            </a:endParaRPr>
          </a:p>
        </p:txBody>
      </p:sp>
      <p:pic>
        <p:nvPicPr>
          <p:cNvPr id="6" name="Picture 4" descr="UofM-Ext-1_M.png"/>
          <p:cNvPicPr>
            <a:picLocks noChangeAspect="1"/>
          </p:cNvPicPr>
          <p:nvPr userDrawn="1"/>
        </p:nvPicPr>
        <p:blipFill>
          <a:blip r:embed="rId13" cstate="screen"/>
          <a:srcRect/>
          <a:stretch>
            <a:fillRect/>
          </a:stretch>
        </p:blipFill>
        <p:spPr bwMode="auto">
          <a:xfrm>
            <a:off x="0" y="6172200"/>
            <a:ext cx="9144000" cy="685800"/>
          </a:xfrm>
          <a:prstGeom prst="rect">
            <a:avLst/>
          </a:prstGeom>
          <a:noFill/>
          <a:ln w="9525">
            <a:noFill/>
            <a:miter lim="800000"/>
            <a:headEnd/>
            <a:tailEnd/>
          </a:ln>
        </p:spPr>
      </p:pic>
      <p:sp>
        <p:nvSpPr>
          <p:cNvPr id="7" name="TextBox 6"/>
          <p:cNvSpPr txBox="1"/>
          <p:nvPr userDrawn="1"/>
        </p:nvSpPr>
        <p:spPr>
          <a:xfrm>
            <a:off x="228600" y="6477000"/>
            <a:ext cx="8063346" cy="230832"/>
          </a:xfrm>
          <a:prstGeom prst="rect">
            <a:avLst/>
          </a:prstGeom>
          <a:noFill/>
        </p:spPr>
        <p:txBody>
          <a:bodyPr wrap="square" rtlCol="0">
            <a:spAutoFit/>
          </a:bodyPr>
          <a:lstStyle/>
          <a:p>
            <a:pPr marL="0" lvl="4"/>
            <a:r>
              <a:rPr lang="en-US" sz="900" dirty="0" smtClean="0">
                <a:solidFill>
                  <a:srgbClr val="FFCC33"/>
                </a:solidFill>
              </a:rPr>
              <a:t>©</a:t>
            </a:r>
            <a:r>
              <a:rPr lang="en-US" sz="900" baseline="0" dirty="0" smtClean="0">
                <a:solidFill>
                  <a:srgbClr val="FFCC33"/>
                </a:solidFill>
              </a:rPr>
              <a:t> </a:t>
            </a:r>
            <a:r>
              <a:rPr lang="en-US" sz="900" dirty="0" smtClean="0">
                <a:solidFill>
                  <a:srgbClr val="FFCC33"/>
                </a:solidFill>
              </a:rPr>
              <a:t>2012 Regents of the University of Minnesota.  All rights reserved.</a:t>
            </a:r>
            <a:endParaRPr lang="en-US" sz="900" dirty="0">
              <a:solidFill>
                <a:srgbClr val="FFCC33"/>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4400">
          <a:solidFill>
            <a:srgbClr val="8C1919"/>
          </a:solidFill>
          <a:latin typeface="+mj-lt"/>
          <a:ea typeface="+mj-ea"/>
          <a:cs typeface="+mj-cs"/>
        </a:defRPr>
      </a:lvl1pPr>
      <a:lvl2pPr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2pPr>
      <a:lvl3pPr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3pPr>
      <a:lvl4pPr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4pPr>
      <a:lvl5pPr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5pPr>
      <a:lvl6pPr marL="457200"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6pPr>
      <a:lvl7pPr marL="914400"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7pPr>
      <a:lvl8pPr marL="1371600"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8pPr>
      <a:lvl9pPr marL="1828800" algn="l" rtl="0" eaLnBrk="1" fontAlgn="base" hangingPunct="1">
        <a:spcBef>
          <a:spcPct val="0"/>
        </a:spcBef>
        <a:spcAft>
          <a:spcPct val="0"/>
        </a:spcAft>
        <a:defRPr sz="4400">
          <a:solidFill>
            <a:srgbClr val="8C1919"/>
          </a:solidFill>
          <a:latin typeface="Arial" pitchFamily="-107" charset="0"/>
          <a:ea typeface="ＭＳ Ｐゴシック" pitchFamily="-107" charset="-128"/>
          <a:cs typeface="ＭＳ Ｐゴシック" pitchFamily="-107" charset="-128"/>
        </a:defRPr>
      </a:lvl9pPr>
    </p:titleStyle>
    <p:bodyStyle>
      <a:lvl1pPr marL="342900" indent="-342900" algn="l" rtl="0" eaLnBrk="1" fontAlgn="base" hangingPunct="1">
        <a:spcBef>
          <a:spcPct val="20000"/>
        </a:spcBef>
        <a:spcAft>
          <a:spcPct val="0"/>
        </a:spcAft>
        <a:buClr>
          <a:srgbClr val="8C1919"/>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8C1919"/>
        </a:buClr>
        <a:buChar char="–"/>
        <a:defRPr sz="2800">
          <a:solidFill>
            <a:schemeClr val="tx1"/>
          </a:solidFill>
          <a:latin typeface="+mn-lt"/>
          <a:ea typeface="+mn-ea"/>
        </a:defRPr>
      </a:lvl2pPr>
      <a:lvl3pPr marL="1143000" indent="-228600" algn="l" rtl="0" eaLnBrk="1" fontAlgn="base" hangingPunct="1">
        <a:spcBef>
          <a:spcPct val="20000"/>
        </a:spcBef>
        <a:spcAft>
          <a:spcPct val="0"/>
        </a:spcAft>
        <a:buClr>
          <a:srgbClr val="8C1919"/>
        </a:buClr>
        <a:buChar char="•"/>
        <a:defRPr sz="2400">
          <a:solidFill>
            <a:schemeClr val="tx1"/>
          </a:solidFill>
          <a:latin typeface="+mn-lt"/>
          <a:ea typeface="+mn-ea"/>
        </a:defRPr>
      </a:lvl3pPr>
      <a:lvl4pPr marL="1600200" indent="-228600" algn="l" rtl="0" eaLnBrk="1" fontAlgn="base" hangingPunct="1">
        <a:spcBef>
          <a:spcPct val="20000"/>
        </a:spcBef>
        <a:spcAft>
          <a:spcPct val="0"/>
        </a:spcAft>
        <a:buClr>
          <a:srgbClr val="8C1919"/>
        </a:buClr>
        <a:buChar char="–"/>
        <a:defRPr sz="2000">
          <a:solidFill>
            <a:schemeClr val="tx1"/>
          </a:solidFill>
          <a:latin typeface="+mn-lt"/>
          <a:ea typeface="+mn-ea"/>
        </a:defRPr>
      </a:lvl4pPr>
      <a:lvl5pPr marL="2057400" indent="-228600" algn="l" rtl="0" eaLnBrk="1" fontAlgn="base" hangingPunct="1">
        <a:spcBef>
          <a:spcPct val="20000"/>
        </a:spcBef>
        <a:spcAft>
          <a:spcPct val="0"/>
        </a:spcAft>
        <a:buClr>
          <a:srgbClr val="8C1919"/>
        </a:buClr>
        <a:buChar char="»"/>
        <a:defRPr sz="2000">
          <a:solidFill>
            <a:schemeClr val="tx1"/>
          </a:solidFill>
          <a:latin typeface="+mn-lt"/>
          <a:ea typeface="+mn-ea"/>
        </a:defRPr>
      </a:lvl5pPr>
      <a:lvl6pPr marL="2514600" indent="-228600" algn="l" rtl="0" eaLnBrk="1" fontAlgn="base" hangingPunct="1">
        <a:spcBef>
          <a:spcPct val="20000"/>
        </a:spcBef>
        <a:spcAft>
          <a:spcPct val="0"/>
        </a:spcAft>
        <a:buClr>
          <a:srgbClr val="8C1919"/>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8C1919"/>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8C1919"/>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8C1919"/>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top10plantsmn.or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wmf"/></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6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hyperlink" Target="mailto:meyer023@umn.edu" TargetMode="External"/><Relationship Id="rId4" Type="http://schemas.openxmlformats.org/officeDocument/2006/relationships/image" Target="../media/image70.png"/><Relationship Id="rId5" Type="http://schemas.openxmlformats.org/officeDocument/2006/relationships/image" Target="../media/image71.jpeg"/><Relationship Id="rId1" Type="http://schemas.openxmlformats.org/officeDocument/2006/relationships/slideLayout" Target="../slideLayouts/slideLayout4.xml"/><Relationship Id="rId2" Type="http://schemas.openxmlformats.org/officeDocument/2006/relationships/hyperlink" Target="http://top10plantsmn.org/"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nass.usda.gov/Statistics_by_State/Minnesota/Publications/Annual_Statistical_Bulletin/2015/MN%20Bulletin%202015_Page11.pdf" TargetMode="External"/><Relationship Id="rId4" Type="http://schemas.openxmlformats.org/officeDocument/2006/relationships/hyperlink" Target="https://finbin.umn.edu" TargetMode="External"/><Relationship Id="rId5" Type="http://schemas.openxmlformats.org/officeDocument/2006/relationships/hyperlink" Target="http://fruit.cfans.umn.edu/apples/beforeyoustart/" TargetMode="External"/><Relationship Id="rId1" Type="http://schemas.openxmlformats.org/officeDocument/2006/relationships/slideLayout" Target="../slideLayouts/slideLayout2.xml"/><Relationship Id="rId2" Type="http://schemas.openxmlformats.org/officeDocument/2006/relationships/hyperlink" Target="http://faculty.apec.umn.edu/wlazarus/documents/Cropbud.xl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yalepress.yale.edu/reviews.asp?isbn=9780300097399&amp;printer=y" TargetMode="External"/><Relationship Id="rId4" Type="http://schemas.openxmlformats.org/officeDocument/2006/relationships/image" Target="../media/image64.png"/><Relationship Id="rId5" Type="http://schemas.openxmlformats.org/officeDocument/2006/relationships/image" Target="../media/image72.jpe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4.jpeg"/><Relationship Id="rId9"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hyperlink" Target="http://www.epa.gov/agriculture/ag101/cropmajor.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304800"/>
            <a:ext cx="7772400" cy="1143000"/>
          </a:xfrm>
        </p:spPr>
        <p:txBody>
          <a:bodyPr/>
          <a:lstStyle/>
          <a:p>
            <a:pPr eaLnBrk="1" hangingPunct="1"/>
            <a:r>
              <a:rPr lang="en-US" sz="3200" dirty="0" smtClean="0"/>
              <a:t/>
            </a:r>
            <a:br>
              <a:rPr lang="en-US" sz="3200" dirty="0" smtClean="0"/>
            </a:br>
            <a:r>
              <a:rPr lang="en-US" sz="3200" dirty="0" smtClean="0"/>
              <a:t>10 Plants That Changed Minnesota</a:t>
            </a:r>
            <a:br>
              <a:rPr lang="en-US" sz="3200" dirty="0" smtClean="0"/>
            </a:br>
            <a:r>
              <a:rPr lang="en-US" sz="3200" dirty="0" smtClean="0"/>
              <a:t/>
            </a:r>
            <a:br>
              <a:rPr lang="en-US" sz="3200" dirty="0" smtClean="0"/>
            </a:br>
            <a:endParaRPr lang="en-US" sz="3200" dirty="0" smtClean="0"/>
          </a:p>
        </p:txBody>
      </p:sp>
      <p:sp>
        <p:nvSpPr>
          <p:cNvPr id="45058" name="AutoShape 2" descr="10-Plant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5059" name="Picture 3"/>
          <p:cNvPicPr>
            <a:picLocks noChangeAspect="1" noChangeArrowheads="1"/>
          </p:cNvPicPr>
          <p:nvPr/>
        </p:nvPicPr>
        <p:blipFill>
          <a:blip r:embed="rId3" cstate="screen"/>
          <a:srcRect/>
          <a:stretch>
            <a:fillRect/>
          </a:stretch>
        </p:blipFill>
        <p:spPr bwMode="auto">
          <a:xfrm>
            <a:off x="2209800" y="1219200"/>
            <a:ext cx="4544484" cy="1447800"/>
          </a:xfrm>
          <a:prstGeom prst="rect">
            <a:avLst/>
          </a:prstGeom>
          <a:noFill/>
          <a:ln w="9525">
            <a:noFill/>
            <a:miter lim="800000"/>
            <a:headEnd/>
            <a:tailEnd/>
          </a:ln>
        </p:spPr>
      </p:pic>
      <p:sp>
        <p:nvSpPr>
          <p:cNvPr id="5" name="TextBox 4"/>
          <p:cNvSpPr txBox="1"/>
          <p:nvPr/>
        </p:nvSpPr>
        <p:spPr>
          <a:xfrm>
            <a:off x="609600" y="2743200"/>
            <a:ext cx="8325074" cy="707886"/>
          </a:xfrm>
          <a:prstGeom prst="rect">
            <a:avLst/>
          </a:prstGeom>
          <a:noFill/>
        </p:spPr>
        <p:txBody>
          <a:bodyPr wrap="square" rtlCol="0">
            <a:spAutoFit/>
          </a:bodyPr>
          <a:lstStyle/>
          <a:p>
            <a:pPr algn="ctr"/>
            <a:r>
              <a:rPr lang="en-US" sz="2000" dirty="0" smtClean="0">
                <a:solidFill>
                  <a:srgbClr val="990033"/>
                </a:solidFill>
              </a:rPr>
              <a:t>Mary H. Meyer, Extension Horticulturist &amp; Professor </a:t>
            </a:r>
            <a:br>
              <a:rPr lang="en-US" sz="2000" dirty="0" smtClean="0">
                <a:solidFill>
                  <a:srgbClr val="990033"/>
                </a:solidFill>
              </a:rPr>
            </a:br>
            <a:r>
              <a:rPr lang="en-US" sz="2000" dirty="0" smtClean="0">
                <a:solidFill>
                  <a:srgbClr val="990033"/>
                </a:solidFill>
              </a:rPr>
              <a:t>Department of Horticultural Science, Minnesota Landscape Arboretum</a:t>
            </a:r>
            <a:endParaRPr lang="en-US" sz="2000" dirty="0">
              <a:solidFill>
                <a:srgbClr val="990033"/>
              </a:solidFill>
            </a:endParaRPr>
          </a:p>
        </p:txBody>
      </p:sp>
      <p:pic>
        <p:nvPicPr>
          <p:cNvPr id="110594" name="Picture 2" descr="Minnesota Landscape Arboretum"/>
          <p:cNvPicPr>
            <a:picLocks noChangeAspect="1" noChangeArrowheads="1"/>
          </p:cNvPicPr>
          <p:nvPr/>
        </p:nvPicPr>
        <p:blipFill>
          <a:blip r:embed="rId4"/>
          <a:srcRect/>
          <a:stretch>
            <a:fillRect/>
          </a:stretch>
        </p:blipFill>
        <p:spPr bwMode="auto">
          <a:xfrm>
            <a:off x="838200" y="3886200"/>
            <a:ext cx="1685925" cy="676276"/>
          </a:xfrm>
          <a:prstGeom prst="rect">
            <a:avLst/>
          </a:prstGeom>
          <a:noFill/>
        </p:spPr>
      </p:pic>
      <p:pic>
        <p:nvPicPr>
          <p:cNvPr id="110596" name="Picture 4" descr="CFANS"/>
          <p:cNvPicPr>
            <a:picLocks noChangeAspect="1" noChangeArrowheads="1"/>
          </p:cNvPicPr>
          <p:nvPr/>
        </p:nvPicPr>
        <p:blipFill>
          <a:blip r:embed="rId5"/>
          <a:srcRect/>
          <a:stretch>
            <a:fillRect/>
          </a:stretch>
        </p:blipFill>
        <p:spPr bwMode="auto">
          <a:xfrm>
            <a:off x="6400800" y="3962400"/>
            <a:ext cx="1637567" cy="5715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Criteria for Selecting the 10 Plants</a:t>
            </a:r>
            <a:endParaRPr lang="en-US" sz="4000" dirty="0"/>
          </a:p>
        </p:txBody>
      </p:sp>
      <p:sp>
        <p:nvSpPr>
          <p:cNvPr id="5" name="Content Placeholder 4"/>
          <p:cNvSpPr>
            <a:spLocks noGrp="1"/>
          </p:cNvSpPr>
          <p:nvPr>
            <p:ph sz="half" idx="1"/>
          </p:nvPr>
        </p:nvSpPr>
        <p:spPr>
          <a:xfrm>
            <a:off x="228600" y="1524000"/>
            <a:ext cx="4229100" cy="4114800"/>
          </a:xfrm>
        </p:spPr>
        <p:txBody>
          <a:bodyPr/>
          <a:lstStyle/>
          <a:p>
            <a:r>
              <a:rPr lang="en-US" dirty="0" smtClean="0"/>
              <a:t>Environmental</a:t>
            </a:r>
          </a:p>
          <a:p>
            <a:r>
              <a:rPr lang="en-US" dirty="0" smtClean="0"/>
              <a:t>Economic or </a:t>
            </a:r>
            <a:br>
              <a:rPr lang="en-US" dirty="0" smtClean="0"/>
            </a:br>
            <a:r>
              <a:rPr lang="en-US" dirty="0" smtClean="0"/>
              <a:t>industrial</a:t>
            </a:r>
          </a:p>
          <a:p>
            <a:r>
              <a:rPr lang="en-US" dirty="0" smtClean="0"/>
              <a:t>Cultural/spiritual</a:t>
            </a:r>
          </a:p>
          <a:p>
            <a:r>
              <a:rPr lang="en-US" dirty="0" smtClean="0"/>
              <a:t>Historical</a:t>
            </a:r>
          </a:p>
          <a:p>
            <a:r>
              <a:rPr lang="en-US" dirty="0" smtClean="0"/>
              <a:t>Sustenance</a:t>
            </a:r>
          </a:p>
          <a:p>
            <a:r>
              <a:rPr lang="en-US" dirty="0" smtClean="0"/>
              <a:t>Landscape</a:t>
            </a:r>
            <a:endParaRPr lang="en-US" dirty="0"/>
          </a:p>
        </p:txBody>
      </p:sp>
      <p:pic>
        <p:nvPicPr>
          <p:cNvPr id="8" name="Content Placeholder 7" descr="10 plants wheat.jpg"/>
          <p:cNvPicPr>
            <a:picLocks noGrp="1" noChangeAspect="1"/>
          </p:cNvPicPr>
          <p:nvPr>
            <p:ph sz="half" idx="2"/>
          </p:nvPr>
        </p:nvPicPr>
        <p:blipFill>
          <a:blip r:embed="rId3" cstate="screen"/>
          <a:stretch>
            <a:fillRect/>
          </a:stretch>
        </p:blipFill>
        <p:spPr>
          <a:xfrm>
            <a:off x="3429000" y="1676400"/>
            <a:ext cx="5369014" cy="38862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Hort 1901 Freshman Seminar </a:t>
            </a:r>
            <a:endParaRPr lang="en-US" dirty="0"/>
          </a:p>
        </p:txBody>
      </p:sp>
      <p:pic>
        <p:nvPicPr>
          <p:cNvPr id="8194" name="Picture 2" descr="C:\Users\meyer023\Desktop\Pictures\10 Plants images\Mill City Museum\IMAG0517.jpg"/>
          <p:cNvPicPr>
            <a:picLocks noGrp="1" noChangeAspect="1" noChangeArrowheads="1"/>
          </p:cNvPicPr>
          <p:nvPr>
            <p:ph sz="half" idx="1"/>
          </p:nvPr>
        </p:nvPicPr>
        <p:blipFill>
          <a:blip r:embed="rId3" cstate="screen"/>
          <a:srcRect/>
          <a:stretch>
            <a:fillRect/>
          </a:stretch>
        </p:blipFill>
        <p:spPr bwMode="auto">
          <a:xfrm>
            <a:off x="1219200" y="1600200"/>
            <a:ext cx="6553200" cy="3919071"/>
          </a:xfrm>
          <a:prstGeom prst="rect">
            <a:avLst/>
          </a:prstGeom>
          <a:noFill/>
        </p:spPr>
      </p:pic>
      <p:sp>
        <p:nvSpPr>
          <p:cNvPr id="4" name="Content Placeholder 3"/>
          <p:cNvSpPr>
            <a:spLocks noGrp="1"/>
          </p:cNvSpPr>
          <p:nvPr>
            <p:ph sz="half" idx="2"/>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 Hort 1901 class at Grimm Far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1159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Minnesota’s 10 Plants</a:t>
            </a:r>
            <a:endParaRPr lang="en-US" dirty="0"/>
          </a:p>
        </p:txBody>
      </p:sp>
      <p:sp>
        <p:nvSpPr>
          <p:cNvPr id="6" name="Content Placeholder 5"/>
          <p:cNvSpPr>
            <a:spLocks noGrp="1"/>
          </p:cNvSpPr>
          <p:nvPr>
            <p:ph sz="half" idx="1"/>
          </p:nvPr>
        </p:nvSpPr>
        <p:spPr>
          <a:xfrm>
            <a:off x="228600" y="1219200"/>
            <a:ext cx="4229100" cy="4419600"/>
          </a:xfrm>
        </p:spPr>
        <p:txBody>
          <a:bodyPr/>
          <a:lstStyle/>
          <a:p>
            <a:r>
              <a:rPr lang="en-US" dirty="0" smtClean="0"/>
              <a:t>2 forest trees: white pine and American elm</a:t>
            </a:r>
          </a:p>
          <a:p>
            <a:r>
              <a:rPr lang="en-US" dirty="0" smtClean="0"/>
              <a:t>3 annual </a:t>
            </a:r>
            <a:r>
              <a:rPr lang="en-US" dirty="0" smtClean="0"/>
              <a:t>row or field crops: </a:t>
            </a:r>
            <a:r>
              <a:rPr lang="en-US" dirty="0" smtClean="0"/>
              <a:t>corn, soybeans and wheat</a:t>
            </a:r>
            <a:endParaRPr lang="en-US" dirty="0" smtClean="0"/>
          </a:p>
          <a:p>
            <a:r>
              <a:rPr lang="en-US" dirty="0" smtClean="0"/>
              <a:t>1 perennial crop: alfalfa</a:t>
            </a:r>
          </a:p>
          <a:p>
            <a:r>
              <a:rPr lang="en-US" dirty="0" smtClean="0"/>
              <a:t>2 food crops: apple and wild rice</a:t>
            </a:r>
          </a:p>
          <a:p>
            <a:r>
              <a:rPr lang="en-US" dirty="0" smtClean="0"/>
              <a:t>2 landscape: lawn and purple loosestrife</a:t>
            </a:r>
            <a:endParaRPr lang="en-US" dirty="0"/>
          </a:p>
        </p:txBody>
      </p:sp>
      <p:pic>
        <p:nvPicPr>
          <p:cNvPr id="8" name="Picture 3"/>
          <p:cNvPicPr>
            <a:picLocks noGrp="1" noChangeAspect="1" noChangeArrowheads="1"/>
          </p:cNvPicPr>
          <p:nvPr>
            <p:ph sz="half" idx="2"/>
          </p:nvPr>
        </p:nvPicPr>
        <p:blipFill>
          <a:blip r:embed="rId3" cstate="screen"/>
          <a:srcRect/>
          <a:stretch>
            <a:fillRect/>
          </a:stretch>
        </p:blipFill>
        <p:spPr bwMode="auto">
          <a:xfrm>
            <a:off x="4876800" y="1828800"/>
            <a:ext cx="3679069" cy="1752600"/>
          </a:xfrm>
          <a:prstGeom prst="rect">
            <a:avLst/>
          </a:prstGeom>
          <a:noFill/>
          <a:ln w="9525">
            <a:noFill/>
            <a:miter lim="800000"/>
            <a:headEnd/>
            <a:tailEnd/>
          </a:ln>
        </p:spPr>
      </p:pic>
      <p:sp>
        <p:nvSpPr>
          <p:cNvPr id="7" name="TextBox 6"/>
          <p:cNvSpPr txBox="1"/>
          <p:nvPr/>
        </p:nvSpPr>
        <p:spPr>
          <a:xfrm>
            <a:off x="4419600" y="4267200"/>
            <a:ext cx="5495988" cy="830997"/>
          </a:xfrm>
          <a:prstGeom prst="rect">
            <a:avLst/>
          </a:prstGeom>
          <a:noFill/>
        </p:spPr>
        <p:txBody>
          <a:bodyPr wrap="square" rtlCol="0">
            <a:spAutoFit/>
          </a:bodyPr>
          <a:lstStyle/>
          <a:p>
            <a:r>
              <a:rPr lang="en-US" dirty="0" smtClean="0"/>
              <a:t>Do you have a story or</a:t>
            </a:r>
            <a:br>
              <a:rPr lang="en-US" dirty="0" smtClean="0"/>
            </a:br>
            <a:r>
              <a:rPr lang="en-US" dirty="0" smtClean="0"/>
              <a:t> memory of these plants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American Elm</a:t>
            </a:r>
            <a:endParaRPr lang="en-US" dirty="0"/>
          </a:p>
        </p:txBody>
      </p:sp>
      <p:sp>
        <p:nvSpPr>
          <p:cNvPr id="6" name="Content Placeholder 5"/>
          <p:cNvSpPr>
            <a:spLocks noGrp="1"/>
          </p:cNvSpPr>
          <p:nvPr>
            <p:ph sz="half" idx="1"/>
          </p:nvPr>
        </p:nvSpPr>
        <p:spPr>
          <a:xfrm>
            <a:off x="228600" y="1371600"/>
            <a:ext cx="4229100" cy="4267200"/>
          </a:xfrm>
        </p:spPr>
        <p:txBody>
          <a:bodyPr/>
          <a:lstStyle/>
          <a:p>
            <a:r>
              <a:rPr lang="en-US" dirty="0" smtClean="0"/>
              <a:t>America’s favorite shade tree</a:t>
            </a:r>
          </a:p>
          <a:p>
            <a:r>
              <a:rPr lang="en-US" dirty="0" smtClean="0"/>
              <a:t>Wildlife value: </a:t>
            </a:r>
            <a:r>
              <a:rPr lang="en-US" i="1" dirty="0" smtClean="0"/>
              <a:t>Ulmus</a:t>
            </a:r>
            <a:r>
              <a:rPr lang="en-US" dirty="0" smtClean="0"/>
              <a:t> supports 215 species of Lepidoptera </a:t>
            </a:r>
            <a:r>
              <a:rPr lang="en-US" sz="1400" dirty="0" smtClean="0"/>
              <a:t>(Tallamy,2007)</a:t>
            </a:r>
          </a:p>
          <a:p>
            <a:r>
              <a:rPr lang="en-US" dirty="0" smtClean="0"/>
              <a:t>Memorial Drive </a:t>
            </a:r>
            <a:r>
              <a:rPr lang="en-US" dirty="0" smtClean="0"/>
              <a:t>in Minneapolis </a:t>
            </a:r>
            <a:r>
              <a:rPr lang="en-US" dirty="0" smtClean="0"/>
              <a:t>an elm for </a:t>
            </a:r>
            <a:r>
              <a:rPr lang="en-US" dirty="0" smtClean="0"/>
              <a:t>soldiers and nurses </a:t>
            </a:r>
            <a:r>
              <a:rPr lang="en-US" dirty="0" smtClean="0"/>
              <a:t>who died in WWI 568 plaques/trees</a:t>
            </a:r>
            <a:endParaRPr lang="en-US" dirty="0"/>
          </a:p>
        </p:txBody>
      </p:sp>
      <p:pic>
        <p:nvPicPr>
          <p:cNvPr id="10" name="Content Placeholder 9" descr="IMG_0244.JPG"/>
          <p:cNvPicPr>
            <a:picLocks noGrp="1" noChangeAspect="1"/>
          </p:cNvPicPr>
          <p:nvPr>
            <p:ph sz="half" idx="2"/>
          </p:nvPr>
        </p:nvPicPr>
        <p:blipFill>
          <a:blip r:embed="rId3" cstate="screen"/>
          <a:stretch>
            <a:fillRect/>
          </a:stretch>
        </p:blipFill>
        <p:spPr>
          <a:xfrm>
            <a:off x="4470400" y="152400"/>
            <a:ext cx="4673600" cy="3505200"/>
          </a:xfrm>
        </p:spPr>
      </p:pic>
      <p:sp>
        <p:nvSpPr>
          <p:cNvPr id="11" name="TextBox 10"/>
          <p:cNvSpPr txBox="1"/>
          <p:nvPr/>
        </p:nvSpPr>
        <p:spPr>
          <a:xfrm>
            <a:off x="5029200" y="4724400"/>
            <a:ext cx="3845925" cy="1200329"/>
          </a:xfrm>
          <a:prstGeom prst="rect">
            <a:avLst/>
          </a:prstGeom>
          <a:noFill/>
        </p:spPr>
        <p:txBody>
          <a:bodyPr wrap="none" rtlCol="0">
            <a:spAutoFit/>
          </a:bodyPr>
          <a:lstStyle/>
          <a:p>
            <a:r>
              <a:rPr lang="en-US" dirty="0" smtClean="0"/>
              <a:t>“ ….causing the owners to </a:t>
            </a:r>
            <a:br>
              <a:rPr lang="en-US" dirty="0" smtClean="0"/>
            </a:br>
            <a:r>
              <a:rPr lang="en-US" dirty="0" smtClean="0"/>
              <a:t>relocate the house to be </a:t>
            </a:r>
            <a:br>
              <a:rPr lang="en-US" dirty="0" smtClean="0"/>
            </a:br>
            <a:r>
              <a:rPr lang="en-US" dirty="0" smtClean="0"/>
              <a:t>near another elm.”</a:t>
            </a:r>
            <a:endParaRPr lang="en-US" dirty="0"/>
          </a:p>
        </p:txBody>
      </p:sp>
      <p:sp>
        <p:nvSpPr>
          <p:cNvPr id="7" name="TextBox 6"/>
          <p:cNvSpPr txBox="1"/>
          <p:nvPr/>
        </p:nvSpPr>
        <p:spPr>
          <a:xfrm>
            <a:off x="7010400" y="3733800"/>
            <a:ext cx="2133600" cy="246221"/>
          </a:xfrm>
          <a:prstGeom prst="rect">
            <a:avLst/>
          </a:prstGeom>
          <a:noFill/>
        </p:spPr>
        <p:txBody>
          <a:bodyPr wrap="square" rtlCol="0">
            <a:spAutoFit/>
          </a:bodyPr>
          <a:lstStyle/>
          <a:p>
            <a:r>
              <a:rPr lang="en-US" sz="1000" dirty="0" smtClean="0"/>
              <a:t>photo from Campanella, T.  2003.</a:t>
            </a:r>
            <a:endParaRPr lang="en-US" sz="1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Elms in Minnesota</a:t>
            </a:r>
            <a:endParaRPr lang="en-US" dirty="0"/>
          </a:p>
        </p:txBody>
      </p:sp>
      <p:sp>
        <p:nvSpPr>
          <p:cNvPr id="3" name="Content Placeholder 2"/>
          <p:cNvSpPr>
            <a:spLocks noGrp="1"/>
          </p:cNvSpPr>
          <p:nvPr>
            <p:ph sz="half" idx="1"/>
          </p:nvPr>
        </p:nvSpPr>
        <p:spPr/>
        <p:txBody>
          <a:bodyPr/>
          <a:lstStyle/>
          <a:p>
            <a:r>
              <a:rPr lang="en-US" dirty="0" smtClean="0"/>
              <a:t>1 in 100,000 American elm is DED-tolerant.  Before DED, Minnesota had over 140 million elms </a:t>
            </a:r>
          </a:p>
          <a:p>
            <a:r>
              <a:rPr lang="en-US" dirty="0" smtClean="0"/>
              <a:t>How many in Minneapolis in 1975? Today? </a:t>
            </a:r>
          </a:p>
          <a:p>
            <a:endParaRPr lang="en-US" dirty="0"/>
          </a:p>
        </p:txBody>
      </p:sp>
      <p:sp>
        <p:nvSpPr>
          <p:cNvPr id="4" name="Content Placeholder 3"/>
          <p:cNvSpPr>
            <a:spLocks noGrp="1"/>
          </p:cNvSpPr>
          <p:nvPr>
            <p:ph sz="half" idx="2"/>
          </p:nvPr>
        </p:nvSpPr>
        <p:spPr>
          <a:xfrm>
            <a:off x="4610100" y="1752600"/>
            <a:ext cx="4229100" cy="1371600"/>
          </a:xfrm>
        </p:spPr>
        <p:txBody>
          <a:bodyPr/>
          <a:lstStyle/>
          <a:p>
            <a:r>
              <a:rPr lang="en-US" dirty="0" smtClean="0"/>
              <a:t>1975: 300,000+</a:t>
            </a:r>
          </a:p>
          <a:p>
            <a:r>
              <a:rPr lang="en-US" dirty="0" smtClean="0"/>
              <a:t>Today: 50,000</a:t>
            </a:r>
            <a:endParaRPr lang="en-US" dirty="0"/>
          </a:p>
        </p:txBody>
      </p:sp>
      <p:pic>
        <p:nvPicPr>
          <p:cNvPr id="37889" name="Picture 1"/>
          <p:cNvPicPr>
            <a:picLocks noChangeAspect="1" noChangeArrowheads="1"/>
          </p:cNvPicPr>
          <p:nvPr/>
        </p:nvPicPr>
        <p:blipFill>
          <a:blip r:embed="rId3" cstate="screen"/>
          <a:srcRect/>
          <a:stretch>
            <a:fillRect/>
          </a:stretch>
        </p:blipFill>
        <p:spPr bwMode="auto">
          <a:xfrm>
            <a:off x="4648200" y="2819400"/>
            <a:ext cx="3976687" cy="297867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 of M TRE </a:t>
            </a:r>
            <a:r>
              <a:rPr lang="en-US" sz="3600" dirty="0" smtClean="0"/>
              <a:t>Nursery: </a:t>
            </a:r>
            <a:r>
              <a:rPr lang="en-US" sz="3600" dirty="0"/>
              <a:t>Chad </a:t>
            </a:r>
            <a:r>
              <a:rPr lang="en-US" sz="3600" dirty="0" err="1"/>
              <a:t>Giblen</a:t>
            </a:r>
            <a:r>
              <a:rPr lang="en-US" sz="3600" dirty="0"/>
              <a:t> American </a:t>
            </a:r>
            <a:r>
              <a:rPr lang="en-US" sz="3600" dirty="0" smtClean="0"/>
              <a:t>Elm</a:t>
            </a:r>
            <a:endParaRPr lang="en-US" sz="3600" dirty="0"/>
          </a:p>
        </p:txBody>
      </p:sp>
      <p:sp>
        <p:nvSpPr>
          <p:cNvPr id="3" name="Content Placeholder 2"/>
          <p:cNvSpPr>
            <a:spLocks noGrp="1"/>
          </p:cNvSpPr>
          <p:nvPr>
            <p:ph sz="half" idx="1"/>
          </p:nvPr>
        </p:nvSpPr>
        <p:spPr/>
        <p:txBody>
          <a:bodyPr/>
          <a:lstStyle/>
          <a:p>
            <a:r>
              <a:rPr lang="en-US" dirty="0"/>
              <a:t>St. Croix elm </a:t>
            </a:r>
          </a:p>
          <a:p>
            <a:r>
              <a:rPr lang="en-US" dirty="0" smtClean="0"/>
              <a:t>Princeton</a:t>
            </a:r>
            <a:r>
              <a:rPr lang="en-US" dirty="0" smtClean="0"/>
              <a:t>, Valley Forge, </a:t>
            </a:r>
            <a:r>
              <a:rPr lang="en-US" dirty="0" smtClean="0"/>
              <a:t/>
            </a:r>
            <a:br>
              <a:rPr lang="en-US" dirty="0" smtClean="0"/>
            </a:br>
            <a:r>
              <a:rPr lang="en-US" dirty="0" smtClean="0"/>
              <a:t>New Harmony </a:t>
            </a:r>
            <a:endParaRPr lang="en-US" dirty="0"/>
          </a:p>
        </p:txBody>
      </p:sp>
      <p:pic>
        <p:nvPicPr>
          <p:cNvPr id="1026" name="Picture 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1219200" y="3962400"/>
            <a:ext cx="1905000" cy="1750541"/>
          </a:xfrm>
          <a:prstGeom prst="rect">
            <a:avLst/>
          </a:prstGeom>
          <a:noFill/>
          <a:ln w="9525">
            <a:noFill/>
            <a:miter lim="800000"/>
            <a:headEnd/>
            <a:tailEnd/>
          </a:ln>
        </p:spPr>
      </p:pic>
      <p:pic>
        <p:nvPicPr>
          <p:cNvPr id="4" name="Picture 3" descr="StCroixEl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81400" y="1447800"/>
            <a:ext cx="5719066" cy="37960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Pine</a:t>
            </a:r>
            <a:endParaRPr lang="en-US" dirty="0"/>
          </a:p>
        </p:txBody>
      </p:sp>
      <p:sp>
        <p:nvSpPr>
          <p:cNvPr id="3" name="Content Placeholder 2"/>
          <p:cNvSpPr>
            <a:spLocks noGrp="1"/>
          </p:cNvSpPr>
          <p:nvPr>
            <p:ph sz="half" idx="1"/>
          </p:nvPr>
        </p:nvSpPr>
        <p:spPr/>
        <p:txBody>
          <a:bodyPr/>
          <a:lstStyle/>
          <a:p>
            <a:r>
              <a:rPr lang="en-US" dirty="0" smtClean="0"/>
              <a:t>Built the cities of the Midwest: Chicago, Minneapolis</a:t>
            </a:r>
          </a:p>
          <a:p>
            <a:r>
              <a:rPr lang="en-US" dirty="0" smtClean="0"/>
              <a:t>Access with rivers and then rail made MN harvest easy</a:t>
            </a:r>
          </a:p>
          <a:p>
            <a:r>
              <a:rPr lang="en-US" dirty="0" smtClean="0"/>
              <a:t>Desirable wood: cuts like cheese</a:t>
            </a:r>
            <a:endParaRPr lang="en-US" dirty="0"/>
          </a:p>
        </p:txBody>
      </p:sp>
      <p:pic>
        <p:nvPicPr>
          <p:cNvPr id="9" name="Content Placeholder 8" descr="pagoda.jpg"/>
          <p:cNvPicPr>
            <a:picLocks noGrp="1" noChangeAspect="1"/>
          </p:cNvPicPr>
          <p:nvPr>
            <p:ph sz="half" idx="2"/>
          </p:nvPr>
        </p:nvPicPr>
        <p:blipFill>
          <a:blip r:embed="rId3" cstate="screen"/>
          <a:stretch>
            <a:fillRect/>
          </a:stretch>
        </p:blipFill>
        <p:spPr>
          <a:xfrm>
            <a:off x="4343400" y="457200"/>
            <a:ext cx="4229100" cy="2022826"/>
          </a:xfrm>
        </p:spPr>
      </p:pic>
      <p:pic>
        <p:nvPicPr>
          <p:cNvPr id="6" name="Picture 5" descr="10 Plants w.jpg"/>
          <p:cNvPicPr>
            <a:picLocks noChangeAspect="1"/>
          </p:cNvPicPr>
          <p:nvPr/>
        </p:nvPicPr>
        <p:blipFill>
          <a:blip r:embed="rId4" cstate="screen"/>
          <a:stretch>
            <a:fillRect/>
          </a:stretch>
        </p:blipFill>
        <p:spPr>
          <a:xfrm>
            <a:off x="4495800" y="2667000"/>
            <a:ext cx="4084320" cy="306448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srcRect/>
          <a:stretch>
            <a:fillRect/>
          </a:stretch>
        </p:blipFill>
        <p:spPr bwMode="auto">
          <a:xfrm>
            <a:off x="685800" y="533400"/>
            <a:ext cx="7834263" cy="5105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smtClean="0"/>
              <a:t>Portion of the 72 foot WPA mural painted in 1938 at Sebeka High School, Wadena County. </a:t>
            </a:r>
            <a:endParaRPr lang="en-US" sz="2000" dirty="0"/>
          </a:p>
        </p:txBody>
      </p:sp>
      <p:sp>
        <p:nvSpPr>
          <p:cNvPr id="7" name="Content Placeholder 6"/>
          <p:cNvSpPr>
            <a:spLocks noGrp="1"/>
          </p:cNvSpPr>
          <p:nvPr>
            <p:ph idx="1"/>
          </p:nvPr>
        </p:nvSpPr>
        <p:spPr/>
        <p:txBody>
          <a:bodyPr/>
          <a:lstStyle/>
          <a:p>
            <a:endParaRPr lang="en-US" dirty="0"/>
          </a:p>
        </p:txBody>
      </p:sp>
      <p:pic>
        <p:nvPicPr>
          <p:cNvPr id="59394" name="Picture 2"/>
          <p:cNvPicPr>
            <a:picLocks noChangeAspect="1" noChangeArrowheads="1"/>
          </p:cNvPicPr>
          <p:nvPr/>
        </p:nvPicPr>
        <p:blipFill>
          <a:blip r:embed="rId3" cstate="screen"/>
          <a:srcRect/>
          <a:stretch>
            <a:fillRect/>
          </a:stretch>
        </p:blipFill>
        <p:spPr bwMode="auto">
          <a:xfrm>
            <a:off x="457200" y="1219200"/>
            <a:ext cx="6781800" cy="485449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7200"/>
            <a:ext cx="9144000" cy="5143500"/>
          </a:xfrm>
          <a:prstGeom prst="rect">
            <a:avLst/>
          </a:prstGeom>
        </p:spPr>
      </p:pic>
    </p:spTree>
    <p:extLst>
      <p:ext uri="{BB962C8B-B14F-4D97-AF65-F5344CB8AC3E}">
        <p14:creationId xmlns:p14="http://schemas.microsoft.com/office/powerpoint/2010/main" val="20910854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 train.jpg"/>
          <p:cNvPicPr>
            <a:picLocks noChangeAspect="1"/>
          </p:cNvPicPr>
          <p:nvPr/>
        </p:nvPicPr>
        <p:blipFill>
          <a:blip r:embed="rId3" cstate="screen"/>
          <a:stretch>
            <a:fillRect/>
          </a:stretch>
        </p:blipFill>
        <p:spPr>
          <a:xfrm>
            <a:off x="228600" y="304800"/>
            <a:ext cx="8717280" cy="1336040"/>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descr="paul bunyon myth.jpg"/>
          <p:cNvPicPr>
            <a:picLocks noGrp="1" noChangeAspect="1"/>
          </p:cNvPicPr>
          <p:nvPr>
            <p:ph sz="half" idx="2"/>
          </p:nvPr>
        </p:nvPicPr>
        <p:blipFill>
          <a:blip r:embed="rId4" cstate="screen"/>
          <a:stretch>
            <a:fillRect/>
          </a:stretch>
        </p:blipFill>
        <p:spPr>
          <a:xfrm>
            <a:off x="381000" y="228600"/>
            <a:ext cx="7995927" cy="5791200"/>
          </a:xfrm>
        </p:spPr>
      </p:pic>
      <p:sp>
        <p:nvSpPr>
          <p:cNvPr id="3" name="Content Placeholder 2"/>
          <p:cNvSpPr>
            <a:spLocks noGrp="1"/>
          </p:cNvSpPr>
          <p:nvPr>
            <p:ph sz="half"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white pine load.jpg"/>
          <p:cNvPicPr>
            <a:picLocks noChangeAspect="1"/>
          </p:cNvPicPr>
          <p:nvPr/>
        </p:nvPicPr>
        <p:blipFill>
          <a:blip r:embed="rId2" cstate="screen"/>
          <a:stretch>
            <a:fillRect/>
          </a:stretch>
        </p:blipFill>
        <p:spPr>
          <a:xfrm>
            <a:off x="0" y="0"/>
            <a:ext cx="6505657" cy="6837340"/>
          </a:xfrm>
          <a:prstGeom prst="rect">
            <a:avLst/>
          </a:prstGeom>
        </p:spPr>
      </p:pic>
    </p:spTree>
    <p:extLst>
      <p:ext uri="{BB962C8B-B14F-4D97-AF65-F5344CB8AC3E}">
        <p14:creationId xmlns:p14="http://schemas.microsoft.com/office/powerpoint/2010/main" val="6234831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pine with mans arm.jpg"/>
          <p:cNvPicPr>
            <a:picLocks noChangeAspect="1"/>
          </p:cNvPicPr>
          <p:nvPr/>
        </p:nvPicPr>
        <p:blipFill>
          <a:blip r:embed="rId3" cstate="screen"/>
          <a:stretch>
            <a:fillRect/>
          </a:stretch>
        </p:blipFill>
        <p:spPr>
          <a:xfrm rot="16200000" flipV="1">
            <a:off x="-373838" y="602438"/>
            <a:ext cx="5410038" cy="4509961"/>
          </a:xfrm>
          <a:prstGeom prst="rect">
            <a:avLst/>
          </a:prstGeom>
        </p:spPr>
      </p:pic>
      <p:sp>
        <p:nvSpPr>
          <p:cNvPr id="3" name="TextBox 2"/>
          <p:cNvSpPr txBox="1"/>
          <p:nvPr/>
        </p:nvSpPr>
        <p:spPr>
          <a:xfrm>
            <a:off x="5105400" y="990600"/>
            <a:ext cx="4238605" cy="2308324"/>
          </a:xfrm>
          <a:prstGeom prst="rect">
            <a:avLst/>
          </a:prstGeom>
          <a:noFill/>
        </p:spPr>
        <p:txBody>
          <a:bodyPr wrap="square" rtlCol="0">
            <a:spAutoFit/>
          </a:bodyPr>
          <a:lstStyle/>
          <a:p>
            <a:r>
              <a:rPr lang="en-US" dirty="0" smtClean="0"/>
              <a:t>A common food item </a:t>
            </a:r>
            <a:br>
              <a:rPr lang="en-US" dirty="0" smtClean="0"/>
            </a:br>
            <a:r>
              <a:rPr lang="en-US" dirty="0" smtClean="0"/>
              <a:t>uses white pine…</a:t>
            </a:r>
            <a:br>
              <a:rPr lang="en-US" dirty="0" smtClean="0"/>
            </a:br>
            <a:r>
              <a:rPr lang="en-US" dirty="0" smtClean="0"/>
              <a:t>children and adults </a:t>
            </a:r>
          </a:p>
          <a:p>
            <a:r>
              <a:rPr lang="en-US" dirty="0" smtClean="0"/>
              <a:t>love this, and most people walk while eating  this food. </a:t>
            </a:r>
          </a:p>
          <a:p>
            <a:r>
              <a:rPr lang="en-US" dirty="0" smtClean="0"/>
              <a:t>What is it?  </a:t>
            </a:r>
            <a:endParaRPr lang="en-US" dirty="0"/>
          </a:p>
        </p:txBody>
      </p:sp>
      <p:sp>
        <p:nvSpPr>
          <p:cNvPr id="4" name="TextBox 3"/>
          <p:cNvSpPr txBox="1"/>
          <p:nvPr/>
        </p:nvSpPr>
        <p:spPr>
          <a:xfrm>
            <a:off x="5867400" y="4267200"/>
            <a:ext cx="3469219" cy="1569660"/>
          </a:xfrm>
          <a:prstGeom prst="rect">
            <a:avLst/>
          </a:prstGeom>
          <a:noFill/>
        </p:spPr>
        <p:txBody>
          <a:bodyPr wrap="none" rtlCol="0">
            <a:spAutoFit/>
          </a:bodyPr>
          <a:lstStyle/>
          <a:p>
            <a:r>
              <a:rPr lang="en-US" dirty="0" smtClean="0"/>
              <a:t>Popsicle or </a:t>
            </a:r>
            <a:br>
              <a:rPr lang="en-US" dirty="0" smtClean="0"/>
            </a:br>
            <a:r>
              <a:rPr lang="en-US" dirty="0" smtClean="0"/>
              <a:t>ice cream on a stick, </a:t>
            </a:r>
            <a:br>
              <a:rPr lang="en-US" dirty="0" smtClean="0"/>
            </a:br>
            <a:r>
              <a:rPr lang="en-US" dirty="0" smtClean="0"/>
              <a:t>these food sticks are </a:t>
            </a:r>
            <a:br>
              <a:rPr lang="en-US" dirty="0" smtClean="0"/>
            </a:br>
            <a:r>
              <a:rPr lang="en-US" dirty="0" smtClean="0"/>
              <a:t>made from white pine!   </a:t>
            </a:r>
            <a:endParaRPr lang="en-US" dirty="0"/>
          </a:p>
        </p:txBody>
      </p:sp>
      <p:sp>
        <p:nvSpPr>
          <p:cNvPr id="2" name="TextBox 1"/>
          <p:cNvSpPr txBox="1"/>
          <p:nvPr/>
        </p:nvSpPr>
        <p:spPr>
          <a:xfrm>
            <a:off x="533400" y="5638800"/>
            <a:ext cx="3962400" cy="338554"/>
          </a:xfrm>
          <a:prstGeom prst="rect">
            <a:avLst/>
          </a:prstGeom>
          <a:noFill/>
        </p:spPr>
        <p:txBody>
          <a:bodyPr wrap="square" rtlCol="0">
            <a:spAutoFit/>
          </a:bodyPr>
          <a:lstStyle/>
          <a:p>
            <a:r>
              <a:rPr lang="en-US" sz="1600" dirty="0" smtClean="0"/>
              <a:t>John </a:t>
            </a:r>
            <a:r>
              <a:rPr lang="en-US" sz="1600" dirty="0" err="1" smtClean="0"/>
              <a:t>Runk</a:t>
            </a:r>
            <a:r>
              <a:rPr lang="en-US" sz="1600" dirty="0" smtClean="0"/>
              <a:t> (1878-1967) photograph</a:t>
            </a:r>
            <a:endParaRPr lang="en-US" sz="1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0" y="-152400"/>
            <a:ext cx="5464542" cy="6858000"/>
          </a:xfrm>
          <a:prstGeom prst="rect">
            <a:avLst/>
          </a:prstGeom>
        </p:spPr>
      </p:pic>
      <p:sp>
        <p:nvSpPr>
          <p:cNvPr id="5" name="TextBox 4"/>
          <p:cNvSpPr txBox="1"/>
          <p:nvPr/>
        </p:nvSpPr>
        <p:spPr>
          <a:xfrm>
            <a:off x="1676400" y="4419600"/>
            <a:ext cx="3429000" cy="1569660"/>
          </a:xfrm>
          <a:prstGeom prst="rect">
            <a:avLst/>
          </a:prstGeom>
          <a:noFill/>
        </p:spPr>
        <p:txBody>
          <a:bodyPr wrap="square" rtlCol="0">
            <a:spAutoFit/>
          </a:bodyPr>
          <a:lstStyle/>
          <a:p>
            <a:r>
              <a:rPr lang="en-US" dirty="0" smtClean="0"/>
              <a:t>Anna C. Johnson  (1881-1944) </a:t>
            </a:r>
            <a:br>
              <a:rPr lang="en-US" dirty="0" smtClean="0"/>
            </a:br>
            <a:r>
              <a:rPr lang="en-US" dirty="0" smtClean="0"/>
              <a:t>painting</a:t>
            </a:r>
            <a:r>
              <a:rPr lang="en-US" dirty="0" smtClean="0"/>
              <a:t/>
            </a:r>
            <a:br>
              <a:rPr lang="en-US" dirty="0" smtClean="0"/>
            </a:br>
            <a:r>
              <a:rPr lang="en-US" i="1" dirty="0" smtClean="0"/>
              <a:t>Gunflint Pines</a:t>
            </a:r>
            <a:endParaRPr lang="en-US" i="1" dirty="0"/>
          </a:p>
        </p:txBody>
      </p:sp>
      <p:pic>
        <p:nvPicPr>
          <p:cNvPr id="2" name="Picture 1" descr="IMG_2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4572000" cy="3478742"/>
          </a:xfrm>
          <a:prstGeom prst="rect">
            <a:avLst/>
          </a:prstGeom>
        </p:spPr>
      </p:pic>
    </p:spTree>
    <p:extLst>
      <p:ext uri="{BB962C8B-B14F-4D97-AF65-F5344CB8AC3E}">
        <p14:creationId xmlns:p14="http://schemas.microsoft.com/office/powerpoint/2010/main" val="32342800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Soybeans</a:t>
            </a:r>
            <a:endParaRPr lang="en-US" dirty="0"/>
          </a:p>
        </p:txBody>
      </p:sp>
      <p:sp>
        <p:nvSpPr>
          <p:cNvPr id="3" name="Content Placeholder 2"/>
          <p:cNvSpPr>
            <a:spLocks noGrp="1"/>
          </p:cNvSpPr>
          <p:nvPr>
            <p:ph sz="half" idx="1"/>
          </p:nvPr>
        </p:nvSpPr>
        <p:spPr/>
        <p:txBody>
          <a:bodyPr/>
          <a:lstStyle/>
          <a:p>
            <a:r>
              <a:rPr lang="en-US" dirty="0" smtClean="0"/>
              <a:t>Where do Minnesota soybeans go: </a:t>
            </a:r>
          </a:p>
          <a:p>
            <a:r>
              <a:rPr lang="en-US" dirty="0" smtClean="0"/>
              <a:t>1. US feedlots</a:t>
            </a:r>
          </a:p>
          <a:p>
            <a:r>
              <a:rPr lang="en-US" dirty="0" smtClean="0"/>
              <a:t>2. many nonfood items</a:t>
            </a:r>
          </a:p>
          <a:p>
            <a:r>
              <a:rPr lang="en-US" dirty="0" smtClean="0"/>
              <a:t>3. China</a:t>
            </a:r>
          </a:p>
          <a:p>
            <a:r>
              <a:rPr lang="en-US" dirty="0" smtClean="0"/>
              <a:t>4. Europe and Russia</a:t>
            </a:r>
            <a:endParaRPr lang="en-US" dirty="0"/>
          </a:p>
        </p:txBody>
      </p:sp>
      <p:sp>
        <p:nvSpPr>
          <p:cNvPr id="4" name="Content Placeholder 3"/>
          <p:cNvSpPr>
            <a:spLocks noGrp="1"/>
          </p:cNvSpPr>
          <p:nvPr>
            <p:ph sz="half" idx="2"/>
          </p:nvPr>
        </p:nvSpPr>
        <p:spPr>
          <a:xfrm>
            <a:off x="4610100" y="1143000"/>
            <a:ext cx="4229100" cy="2286000"/>
          </a:xfrm>
        </p:spPr>
        <p:txBody>
          <a:bodyPr/>
          <a:lstStyle/>
          <a:p>
            <a:r>
              <a:rPr lang="en-US" dirty="0" smtClean="0"/>
              <a:t>3. To China via rail through the Pacific Northwest</a:t>
            </a:r>
            <a:endParaRPr lang="en-US" dirty="0"/>
          </a:p>
        </p:txBody>
      </p:sp>
      <p:pic>
        <p:nvPicPr>
          <p:cNvPr id="33793" name="Picture 1"/>
          <p:cNvPicPr>
            <a:picLocks noChangeAspect="1" noChangeArrowheads="1"/>
          </p:cNvPicPr>
          <p:nvPr/>
        </p:nvPicPr>
        <p:blipFill>
          <a:blip r:embed="rId3" cstate="screen"/>
          <a:srcRect/>
          <a:stretch>
            <a:fillRect/>
          </a:stretch>
        </p:blipFill>
        <p:spPr bwMode="auto">
          <a:xfrm>
            <a:off x="5105400" y="2667000"/>
            <a:ext cx="3124200" cy="308272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524000"/>
          </a:xfrm>
        </p:spPr>
        <p:txBody>
          <a:bodyPr/>
          <a:lstStyle/>
          <a:p>
            <a:r>
              <a:rPr lang="en-US" dirty="0" smtClean="0"/>
              <a:t>How well do you know soybeans? </a:t>
            </a:r>
            <a:r>
              <a:rPr lang="en-US" sz="2800" dirty="0" smtClean="0"/>
              <a:t>Which of these statements are true? </a:t>
            </a:r>
            <a:endParaRPr lang="en-US" sz="2800" dirty="0"/>
          </a:p>
        </p:txBody>
      </p:sp>
      <p:sp>
        <p:nvSpPr>
          <p:cNvPr id="3" name="Content Placeholder 2"/>
          <p:cNvSpPr>
            <a:spLocks noGrp="1"/>
          </p:cNvSpPr>
          <p:nvPr>
            <p:ph sz="half" idx="1"/>
          </p:nvPr>
        </p:nvSpPr>
        <p:spPr/>
        <p:txBody>
          <a:bodyPr/>
          <a:lstStyle/>
          <a:p>
            <a:r>
              <a:rPr lang="en-US" dirty="0" smtClean="0"/>
              <a:t>Corn/soybean </a:t>
            </a:r>
            <a:r>
              <a:rPr lang="en-US" dirty="0" smtClean="0"/>
              <a:t>rotations have positive allelopathy: yield increases by 10%</a:t>
            </a:r>
          </a:p>
          <a:p>
            <a:r>
              <a:rPr lang="en-US" dirty="0" smtClean="0"/>
              <a:t>Soybeans are a biomass wimp; plant residue is very small</a:t>
            </a:r>
          </a:p>
          <a:p>
            <a:endParaRPr lang="en-US" dirty="0"/>
          </a:p>
        </p:txBody>
      </p:sp>
      <p:sp>
        <p:nvSpPr>
          <p:cNvPr id="4" name="Content Placeholder 3"/>
          <p:cNvSpPr>
            <a:spLocks noGrp="1"/>
          </p:cNvSpPr>
          <p:nvPr>
            <p:ph sz="half" idx="2"/>
          </p:nvPr>
        </p:nvSpPr>
        <p:spPr>
          <a:xfrm>
            <a:off x="4610100" y="1752600"/>
            <a:ext cx="4229100" cy="2667000"/>
          </a:xfrm>
        </p:spPr>
        <p:txBody>
          <a:bodyPr/>
          <a:lstStyle/>
          <a:p>
            <a:r>
              <a:rPr lang="en-US" dirty="0" smtClean="0"/>
              <a:t>Almost all crayons are made from soybeans</a:t>
            </a:r>
          </a:p>
          <a:p>
            <a:r>
              <a:rPr lang="en-US" dirty="0" smtClean="0"/>
              <a:t>Minnesota produces 10% of the U.S. soybean crop</a:t>
            </a:r>
            <a:endParaRPr lang="en-US" dirty="0"/>
          </a:p>
        </p:txBody>
      </p:sp>
      <p:sp>
        <p:nvSpPr>
          <p:cNvPr id="5" name="TextBox 4"/>
          <p:cNvSpPr txBox="1"/>
          <p:nvPr/>
        </p:nvSpPr>
        <p:spPr>
          <a:xfrm>
            <a:off x="4648200" y="4648200"/>
            <a:ext cx="4370451" cy="830997"/>
          </a:xfrm>
          <a:prstGeom prst="rect">
            <a:avLst/>
          </a:prstGeom>
          <a:noFill/>
        </p:spPr>
        <p:txBody>
          <a:bodyPr wrap="square" rtlCol="0">
            <a:spAutoFit/>
          </a:bodyPr>
          <a:lstStyle/>
          <a:p>
            <a:r>
              <a:rPr lang="en-US" dirty="0" smtClean="0"/>
              <a:t>All of these statements are </a:t>
            </a:r>
          </a:p>
          <a:p>
            <a:r>
              <a:rPr lang="en-US" dirty="0" smtClean="0"/>
              <a:t>  True! </a:t>
            </a:r>
            <a:endParaRPr lang="en-US" dirty="0"/>
          </a:p>
        </p:txBody>
      </p:sp>
      <p:pic>
        <p:nvPicPr>
          <p:cNvPr id="32769" name="Picture 1"/>
          <p:cNvPicPr>
            <a:picLocks noChangeAspect="1" noChangeArrowheads="1"/>
          </p:cNvPicPr>
          <p:nvPr/>
        </p:nvPicPr>
        <p:blipFill>
          <a:blip r:embed="rId3" cstate="screen"/>
          <a:srcRect/>
          <a:stretch>
            <a:fillRect/>
          </a:stretch>
        </p:blipFill>
        <p:spPr bwMode="auto">
          <a:xfrm>
            <a:off x="838200" y="5116636"/>
            <a:ext cx="2819400" cy="127463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Wheat</a:t>
            </a:r>
            <a:endParaRPr lang="en-US" dirty="0"/>
          </a:p>
        </p:txBody>
      </p:sp>
      <p:sp>
        <p:nvSpPr>
          <p:cNvPr id="3" name="Content Placeholder 2"/>
          <p:cNvSpPr>
            <a:spLocks noGrp="1"/>
          </p:cNvSpPr>
          <p:nvPr>
            <p:ph idx="1"/>
          </p:nvPr>
        </p:nvSpPr>
        <p:spPr/>
        <p:txBody>
          <a:bodyPr/>
          <a:lstStyle/>
          <a:p>
            <a:r>
              <a:rPr lang="en-US" dirty="0" smtClean="0"/>
              <a:t>The Washburn A mill produced how much flour per day in 1890?  Enough for </a:t>
            </a:r>
          </a:p>
          <a:p>
            <a:r>
              <a:rPr lang="en-US" dirty="0" smtClean="0"/>
              <a:t>12 million loaves of bread</a:t>
            </a:r>
          </a:p>
          <a:p>
            <a:r>
              <a:rPr lang="en-US" dirty="0" smtClean="0"/>
              <a:t>5 million loaves of bread</a:t>
            </a:r>
          </a:p>
          <a:p>
            <a:r>
              <a:rPr lang="en-US" dirty="0" smtClean="0"/>
              <a:t>1 million loaves of bread</a:t>
            </a:r>
          </a:p>
          <a:p>
            <a:endParaRPr lang="en-US" dirty="0"/>
          </a:p>
        </p:txBody>
      </p:sp>
      <p:sp>
        <p:nvSpPr>
          <p:cNvPr id="4" name="Oval 3"/>
          <p:cNvSpPr/>
          <p:nvPr/>
        </p:nvSpPr>
        <p:spPr bwMode="auto">
          <a:xfrm>
            <a:off x="533400" y="2743200"/>
            <a:ext cx="4876800" cy="7620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5" name="Picture 4" descr="IMG_0701.JPG"/>
          <p:cNvPicPr>
            <a:picLocks noChangeAspect="1"/>
          </p:cNvPicPr>
          <p:nvPr/>
        </p:nvPicPr>
        <p:blipFill>
          <a:blip r:embed="rId3" cstate="screen"/>
          <a:stretch>
            <a:fillRect/>
          </a:stretch>
        </p:blipFill>
        <p:spPr>
          <a:xfrm>
            <a:off x="5486400" y="3009900"/>
            <a:ext cx="3403600" cy="25527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Minneapolis the Mill City</a:t>
            </a:r>
            <a:endParaRPr lang="en-US" dirty="0"/>
          </a:p>
        </p:txBody>
      </p:sp>
      <p:pic>
        <p:nvPicPr>
          <p:cNvPr id="4" name="Content Placeholder 3" descr="IMG_0721.JPG"/>
          <p:cNvPicPr>
            <a:picLocks noGrp="1" noChangeAspect="1"/>
          </p:cNvPicPr>
          <p:nvPr>
            <p:ph idx="1"/>
          </p:nvPr>
        </p:nvPicPr>
        <p:blipFill>
          <a:blip r:embed="rId3" cstate="screen"/>
          <a:stretch>
            <a:fillRect/>
          </a:stretch>
        </p:blipFill>
        <p:spPr>
          <a:xfrm>
            <a:off x="990600" y="2286000"/>
            <a:ext cx="4495800" cy="3371850"/>
          </a:xfrm>
        </p:spPr>
      </p:pic>
      <p:pic>
        <p:nvPicPr>
          <p:cNvPr id="7" name="Picture 6" descr="Miss Minne Sota.jpg"/>
          <p:cNvPicPr>
            <a:picLocks noChangeAspect="1"/>
          </p:cNvPicPr>
          <p:nvPr/>
        </p:nvPicPr>
        <p:blipFill>
          <a:blip r:embed="rId4" cstate="screen"/>
          <a:stretch>
            <a:fillRect/>
          </a:stretch>
        </p:blipFill>
        <p:spPr>
          <a:xfrm>
            <a:off x="6019800" y="1143000"/>
            <a:ext cx="2366282" cy="4828365"/>
          </a:xfrm>
          <a:prstGeom prst="rect">
            <a:avLst/>
          </a:prstGeom>
        </p:spPr>
      </p:pic>
      <p:sp>
        <p:nvSpPr>
          <p:cNvPr id="9" name="TextBox 8"/>
          <p:cNvSpPr txBox="1"/>
          <p:nvPr/>
        </p:nvSpPr>
        <p:spPr>
          <a:xfrm>
            <a:off x="762000" y="1371600"/>
            <a:ext cx="3670428" cy="830997"/>
          </a:xfrm>
          <a:prstGeom prst="rect">
            <a:avLst/>
          </a:prstGeom>
          <a:noFill/>
        </p:spPr>
        <p:txBody>
          <a:bodyPr wrap="square" rtlCol="0">
            <a:spAutoFit/>
          </a:bodyPr>
          <a:lstStyle/>
          <a:p>
            <a:r>
              <a:rPr lang="en-US" dirty="0" smtClean="0"/>
              <a:t>1880-1930:   50 years </a:t>
            </a:r>
            <a:br>
              <a:rPr lang="en-US" dirty="0" smtClean="0"/>
            </a:br>
            <a:r>
              <a:rPr lang="en-US" dirty="0" smtClean="0"/>
              <a:t>Flour Capitol of the World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 plants c.jpg"/>
          <p:cNvPicPr>
            <a:picLocks noChangeAspect="1"/>
          </p:cNvPicPr>
          <p:nvPr/>
        </p:nvPicPr>
        <p:blipFill>
          <a:blip r:embed="rId3" cstate="screen"/>
          <a:stretch>
            <a:fillRect/>
          </a:stretch>
        </p:blipFill>
        <p:spPr>
          <a:xfrm>
            <a:off x="0" y="1238659"/>
            <a:ext cx="9144000" cy="4380682"/>
          </a:xfrm>
          <a:prstGeom prst="rect">
            <a:avLst/>
          </a:prstGeom>
        </p:spPr>
      </p:pic>
      <p:sp>
        <p:nvSpPr>
          <p:cNvPr id="5" name="TextBox 4"/>
          <p:cNvSpPr txBox="1"/>
          <p:nvPr/>
        </p:nvSpPr>
        <p:spPr>
          <a:xfrm>
            <a:off x="381000" y="609600"/>
            <a:ext cx="9783749" cy="461665"/>
          </a:xfrm>
          <a:prstGeom prst="rect">
            <a:avLst/>
          </a:prstGeom>
          <a:noFill/>
        </p:spPr>
        <p:txBody>
          <a:bodyPr wrap="square" rtlCol="0">
            <a:spAutoFit/>
          </a:bodyPr>
          <a:lstStyle/>
          <a:p>
            <a:r>
              <a:rPr lang="en-US" dirty="0" smtClean="0"/>
              <a:t>Sebeka WPA 1930’s Art Mural depicts several of the 10 Plants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10600" cy="762000"/>
          </a:xfrm>
        </p:spPr>
        <p:txBody>
          <a:bodyPr/>
          <a:lstStyle/>
          <a:p>
            <a:r>
              <a:rPr lang="en-US" dirty="0" smtClean="0"/>
              <a:t>Bonanza Farms</a:t>
            </a:r>
            <a:br>
              <a:rPr lang="en-US" dirty="0" smtClean="0"/>
            </a:br>
            <a:r>
              <a:rPr lang="en-US" dirty="0" smtClean="0"/>
              <a:t>	</a:t>
            </a:r>
            <a:r>
              <a:rPr lang="en-US" sz="2800" dirty="0" smtClean="0"/>
              <a:t>Minnesota’s pure white spring wheat: </a:t>
            </a:r>
            <a:br>
              <a:rPr lang="en-US" sz="2800" dirty="0" smtClean="0"/>
            </a:br>
            <a:r>
              <a:rPr lang="en-US" sz="2800" dirty="0" smtClean="0"/>
              <a:t>                                Cadillac of wheat</a:t>
            </a:r>
            <a:endParaRPr lang="en-US" sz="2800" dirty="0"/>
          </a:p>
        </p:txBody>
      </p:sp>
      <p:pic>
        <p:nvPicPr>
          <p:cNvPr id="8" name="Content Placeholder 7" descr="10 plants wheat1.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533400"/>
            <a:ext cx="8534400" cy="6400800"/>
          </a:xfrm>
          <a:prstGeom prst="rect">
            <a:avLst/>
          </a:prstGeom>
        </p:spPr>
      </p:pic>
    </p:spTree>
    <p:extLst>
      <p:ext uri="{BB962C8B-B14F-4D97-AF65-F5344CB8AC3E}">
        <p14:creationId xmlns:p14="http://schemas.microsoft.com/office/powerpoint/2010/main" val="34102000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Norman Borlaug: dwarf wheat </a:t>
            </a:r>
            <a:endParaRPr lang="en-US" dirty="0"/>
          </a:p>
        </p:txBody>
      </p:sp>
      <p:pic>
        <p:nvPicPr>
          <p:cNvPr id="3074"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a:t>
            </a:r>
            <a:endParaRPr lang="en-US" dirty="0"/>
          </a:p>
        </p:txBody>
      </p:sp>
      <p:sp>
        <p:nvSpPr>
          <p:cNvPr id="3" name="Content Placeholder 2"/>
          <p:cNvSpPr>
            <a:spLocks noGrp="1"/>
          </p:cNvSpPr>
          <p:nvPr>
            <p:ph idx="1"/>
          </p:nvPr>
        </p:nvSpPr>
        <p:spPr/>
        <p:txBody>
          <a:bodyPr/>
          <a:lstStyle/>
          <a:p>
            <a:r>
              <a:rPr lang="en-US" dirty="0" smtClean="0"/>
              <a:t>Corn has undergone more human selection than any other crop</a:t>
            </a:r>
          </a:p>
          <a:p>
            <a:r>
              <a:rPr lang="en-US" dirty="0" smtClean="0"/>
              <a:t>10,000 years ago corn was domesticated</a:t>
            </a:r>
          </a:p>
          <a:p>
            <a:r>
              <a:rPr lang="en-US" dirty="0" smtClean="0"/>
              <a:t>Higher yields that other grain crops, easier to increase yields, why?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Wonder of maize or corn genome</a:t>
            </a:r>
            <a:endParaRPr lang="en-US" dirty="0"/>
          </a:p>
        </p:txBody>
      </p:sp>
      <p:sp>
        <p:nvSpPr>
          <p:cNvPr id="3" name="Content Placeholder 2"/>
          <p:cNvSpPr>
            <a:spLocks noGrp="1"/>
          </p:cNvSpPr>
          <p:nvPr>
            <p:ph idx="1"/>
          </p:nvPr>
        </p:nvSpPr>
        <p:spPr/>
        <p:txBody>
          <a:bodyPr/>
          <a:lstStyle/>
          <a:p>
            <a:r>
              <a:rPr lang="en-US" sz="2400" dirty="0"/>
              <a:t>“Maize individuals are much, much less alike at the level of the genome than people are, for one thing,” Ware says. The genome maps of two people will each match the reference human genome at </a:t>
            </a:r>
            <a:r>
              <a:rPr lang="en-US" sz="2400" b="1" dirty="0"/>
              <a:t>around 98% of genome positions</a:t>
            </a:r>
            <a:r>
              <a:rPr lang="en-US" sz="2400" dirty="0"/>
              <a:t>. Humans are virtually identical, in genome terms</a:t>
            </a:r>
            <a:r>
              <a:rPr lang="en-US" sz="2400" dirty="0" smtClean="0"/>
              <a:t>.</a:t>
            </a:r>
          </a:p>
          <a:p>
            <a:r>
              <a:rPr lang="en-US" sz="2400" dirty="0" smtClean="0"/>
              <a:t> </a:t>
            </a:r>
            <a:r>
              <a:rPr lang="en-US" sz="2400" dirty="0"/>
              <a:t>“But we’ve found that two maize individuals—from the W22 and Ki11 lines—each align with our new reference genome for B73 maize </a:t>
            </a:r>
            <a:r>
              <a:rPr lang="en-US" sz="2400" b="1" dirty="0"/>
              <a:t>only 35%, on average</a:t>
            </a:r>
            <a:r>
              <a:rPr lang="en-US" sz="2400" dirty="0"/>
              <a:t>. Their genome organization is incredibly different!</a:t>
            </a:r>
            <a:r>
              <a:rPr lang="en-US" sz="2400" dirty="0" smtClean="0"/>
              <a:t>”</a:t>
            </a:r>
          </a:p>
          <a:p>
            <a:r>
              <a:rPr lang="en-US" sz="2400" dirty="0" smtClean="0"/>
              <a:t>Plasticity of corn……Doreen Ware, June 2017, Ohio State, Cold Springs Harbor Lab. </a:t>
            </a:r>
            <a:endParaRPr lang="en-US" sz="2400" dirty="0"/>
          </a:p>
          <a:p>
            <a:endParaRPr lang="en-US" dirty="0"/>
          </a:p>
        </p:txBody>
      </p:sp>
    </p:spTree>
    <p:extLst>
      <p:ext uri="{BB962C8B-B14F-4D97-AF65-F5344CB8AC3E}">
        <p14:creationId xmlns:p14="http://schemas.microsoft.com/office/powerpoint/2010/main" val="41769987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Corn</a:t>
            </a:r>
            <a:endParaRPr lang="en-US" dirty="0"/>
          </a:p>
        </p:txBody>
      </p:sp>
      <p:sp>
        <p:nvSpPr>
          <p:cNvPr id="5" name="Content Placeholder 4"/>
          <p:cNvSpPr>
            <a:spLocks noGrp="1"/>
          </p:cNvSpPr>
          <p:nvPr>
            <p:ph sz="half" idx="1"/>
          </p:nvPr>
        </p:nvSpPr>
        <p:spPr>
          <a:xfrm>
            <a:off x="228600" y="1143000"/>
            <a:ext cx="4229100" cy="4495800"/>
          </a:xfrm>
        </p:spPr>
        <p:txBody>
          <a:bodyPr/>
          <a:lstStyle/>
          <a:p>
            <a:r>
              <a:rPr lang="en-US" dirty="0" smtClean="0"/>
              <a:t>41% of MN cropland</a:t>
            </a:r>
          </a:p>
          <a:p>
            <a:r>
              <a:rPr lang="en-US" dirty="0" smtClean="0"/>
              <a:t>MN supplies 9% of U.S. corn</a:t>
            </a:r>
          </a:p>
          <a:p>
            <a:r>
              <a:rPr lang="en-US" dirty="0" smtClean="0"/>
              <a:t>2.2 million pollen grains per plant</a:t>
            </a:r>
          </a:p>
          <a:p>
            <a:r>
              <a:rPr lang="en-US" dirty="0" smtClean="0"/>
              <a:t>How many kernels are on 1 ear of corn? </a:t>
            </a:r>
          </a:p>
          <a:p>
            <a:r>
              <a:rPr lang="en-US" dirty="0" smtClean="0"/>
              <a:t>Each ear has about 800 silks/kernels</a:t>
            </a:r>
          </a:p>
          <a:p>
            <a:endParaRPr lang="en-US" dirty="0" smtClean="0"/>
          </a:p>
          <a:p>
            <a:endParaRPr lang="en-US" dirty="0"/>
          </a:p>
        </p:txBody>
      </p:sp>
      <p:pic>
        <p:nvPicPr>
          <p:cNvPr id="7" name="Content Placeholder 6" descr="book cover.jpg"/>
          <p:cNvPicPr>
            <a:picLocks noGrp="1" noChangeAspect="1"/>
          </p:cNvPicPr>
          <p:nvPr>
            <p:ph sz="half" idx="2"/>
          </p:nvPr>
        </p:nvPicPr>
        <p:blipFill>
          <a:blip r:embed="rId3" cstate="screen"/>
          <a:stretch>
            <a:fillRect/>
          </a:stretch>
        </p:blipFill>
        <p:spPr>
          <a:xfrm>
            <a:off x="3962400" y="304800"/>
            <a:ext cx="4898223" cy="3150961"/>
          </a:xfrm>
        </p:spPr>
      </p:pic>
      <p:sp>
        <p:nvSpPr>
          <p:cNvPr id="8" name="TextBox 7"/>
          <p:cNvSpPr txBox="1"/>
          <p:nvPr/>
        </p:nvSpPr>
        <p:spPr>
          <a:xfrm>
            <a:off x="6324600" y="3581400"/>
            <a:ext cx="2819400" cy="261610"/>
          </a:xfrm>
          <a:prstGeom prst="rect">
            <a:avLst/>
          </a:prstGeom>
          <a:noFill/>
        </p:spPr>
        <p:txBody>
          <a:bodyPr wrap="square" rtlCol="0">
            <a:spAutoFit/>
          </a:bodyPr>
          <a:lstStyle/>
          <a:p>
            <a:r>
              <a:rPr lang="en-US" sz="1100" dirty="0" smtClean="0"/>
              <a:t>photo Keillor, S. 2007</a:t>
            </a:r>
            <a:endParaRPr lang="en-US" sz="1100" dirty="0"/>
          </a:p>
        </p:txBody>
      </p:sp>
      <p:sp>
        <p:nvSpPr>
          <p:cNvPr id="6" name="TextBox 5"/>
          <p:cNvSpPr txBox="1"/>
          <p:nvPr/>
        </p:nvSpPr>
        <p:spPr>
          <a:xfrm>
            <a:off x="4495800" y="4038600"/>
            <a:ext cx="6537082" cy="1569660"/>
          </a:xfrm>
          <a:prstGeom prst="rect">
            <a:avLst/>
          </a:prstGeom>
          <a:noFill/>
        </p:spPr>
        <p:txBody>
          <a:bodyPr wrap="square" rtlCol="0">
            <a:spAutoFit/>
          </a:bodyPr>
          <a:lstStyle/>
          <a:p>
            <a:r>
              <a:rPr lang="en-US" dirty="0" smtClean="0"/>
              <a:t>How many ears does 1 corn plant </a:t>
            </a:r>
          </a:p>
          <a:p>
            <a:r>
              <a:rPr lang="en-US" dirty="0" smtClean="0"/>
              <a:t>typically have ? </a:t>
            </a:r>
          </a:p>
          <a:p>
            <a:r>
              <a:rPr lang="en-US" dirty="0" smtClean="0"/>
              <a:t> </a:t>
            </a:r>
          </a:p>
          <a:p>
            <a:r>
              <a:rPr lang="en-US" dirty="0" smtClean="0"/>
              <a:t>ONE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checkerboard(across)">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Content Placeholder 6" descr="10 plants soil conservation.jpg"/>
          <p:cNvPicPr>
            <a:picLocks noGrp="1" noChangeAspect="1"/>
          </p:cNvPicPr>
          <p:nvPr>
            <p:ph idx="1"/>
          </p:nvPr>
        </p:nvPicPr>
        <p:blipFill>
          <a:blip r:embed="rId3" cstate="screen"/>
          <a:stretch>
            <a:fillRect/>
          </a:stretch>
        </p:blipFill>
        <p:spPr>
          <a:xfrm>
            <a:off x="609600" y="0"/>
            <a:ext cx="7764796" cy="6701729"/>
          </a:xfrm>
        </p:spPr>
      </p:pic>
      <p:sp>
        <p:nvSpPr>
          <p:cNvPr id="2" name="TextBox 1"/>
          <p:cNvSpPr txBox="1"/>
          <p:nvPr/>
        </p:nvSpPr>
        <p:spPr>
          <a:xfrm>
            <a:off x="609600" y="3048000"/>
            <a:ext cx="4233308" cy="1200328"/>
          </a:xfrm>
          <a:prstGeom prst="rect">
            <a:avLst/>
          </a:prstGeom>
          <a:noFill/>
        </p:spPr>
        <p:txBody>
          <a:bodyPr wrap="square" rtlCol="0">
            <a:spAutoFit/>
          </a:bodyPr>
          <a:lstStyle/>
          <a:p>
            <a:r>
              <a:rPr lang="en-US" dirty="0" smtClean="0"/>
              <a:t>Contour planting, buffers </a:t>
            </a:r>
            <a:br>
              <a:rPr lang="en-US" dirty="0" smtClean="0"/>
            </a:br>
            <a:r>
              <a:rPr lang="en-US" dirty="0" smtClean="0"/>
              <a:t>and diversity reduces </a:t>
            </a:r>
            <a:br>
              <a:rPr lang="en-US" dirty="0" smtClean="0"/>
            </a:br>
            <a:r>
              <a:rPr lang="en-US" dirty="0" smtClean="0"/>
              <a:t>erosion by 10 times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97905"/>
          </a:xfrm>
          <a:prstGeom prst="rect">
            <a:avLst/>
          </a:prstGeom>
        </p:spPr>
      </p:pic>
    </p:spTree>
    <p:extLst>
      <p:ext uri="{BB962C8B-B14F-4D97-AF65-F5344CB8AC3E}">
        <p14:creationId xmlns:p14="http://schemas.microsoft.com/office/powerpoint/2010/main" val="35146317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Alfalfa</a:t>
            </a:r>
            <a:endParaRPr lang="en-US" dirty="0"/>
          </a:p>
        </p:txBody>
      </p:sp>
      <p:sp>
        <p:nvSpPr>
          <p:cNvPr id="3" name="Content Placeholder 2"/>
          <p:cNvSpPr>
            <a:spLocks noGrp="1"/>
          </p:cNvSpPr>
          <p:nvPr>
            <p:ph sz="half" idx="1"/>
          </p:nvPr>
        </p:nvSpPr>
        <p:spPr>
          <a:xfrm>
            <a:off x="228600" y="1371600"/>
            <a:ext cx="4229100" cy="4267200"/>
          </a:xfrm>
        </p:spPr>
        <p:txBody>
          <a:bodyPr/>
          <a:lstStyle/>
          <a:p>
            <a:r>
              <a:rPr lang="en-US" dirty="0" err="1" smtClean="0"/>
              <a:t>Wendelin</a:t>
            </a:r>
            <a:r>
              <a:rPr lang="en-US" dirty="0" smtClean="0"/>
              <a:t> Grimm German farmer in Carver County, 1870’s selected plants and gave away seed </a:t>
            </a:r>
          </a:p>
          <a:p>
            <a:r>
              <a:rPr lang="en-US" dirty="0" smtClean="0"/>
              <a:t>Perennial for dairy cattle</a:t>
            </a:r>
          </a:p>
          <a:p>
            <a:r>
              <a:rPr lang="en-US" dirty="0" smtClean="0"/>
              <a:t>Important in soil conservation and crop rotations</a:t>
            </a:r>
            <a:endParaRPr lang="en-US" dirty="0"/>
          </a:p>
        </p:txBody>
      </p:sp>
      <p:pic>
        <p:nvPicPr>
          <p:cNvPr id="5" name="Content Placeholder 4" descr="IMAG0432.jpg"/>
          <p:cNvPicPr>
            <a:picLocks noGrp="1" noChangeAspect="1"/>
          </p:cNvPicPr>
          <p:nvPr>
            <p:ph sz="half" idx="2"/>
          </p:nvPr>
        </p:nvPicPr>
        <p:blipFill>
          <a:blip r:embed="rId3" cstate="screen"/>
          <a:stretch>
            <a:fillRect/>
          </a:stretch>
        </p:blipFill>
        <p:spPr>
          <a:xfrm>
            <a:off x="4267200" y="152400"/>
            <a:ext cx="4572000" cy="2734236"/>
          </a:xfrm>
        </p:spPr>
      </p:pic>
      <p:pic>
        <p:nvPicPr>
          <p:cNvPr id="6" name="Picture 5" descr="IMAG0429.jpg"/>
          <p:cNvPicPr>
            <a:picLocks noChangeAspect="1"/>
          </p:cNvPicPr>
          <p:nvPr/>
        </p:nvPicPr>
        <p:blipFill>
          <a:blip r:embed="rId4" cstate="screen"/>
          <a:stretch>
            <a:fillRect/>
          </a:stretch>
        </p:blipFill>
        <p:spPr>
          <a:xfrm>
            <a:off x="4343400" y="3429000"/>
            <a:ext cx="4062333" cy="24294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Upland Lester soil on Grimm farm</a:t>
            </a:r>
            <a:endParaRPr lang="en-US" dirty="0"/>
          </a:p>
        </p:txBody>
      </p:sp>
      <p:pic>
        <p:nvPicPr>
          <p:cNvPr id="8" name="Content Placeholder 7" descr="IMAG0434.jpg"/>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p:pic>
      <p:pic>
        <p:nvPicPr>
          <p:cNvPr id="6" name="Content Placeholder 5" descr="grimm plaque.jpg"/>
          <p:cNvPicPr>
            <a:picLocks noGrp="1" noChangeAspect="1"/>
          </p:cNvPicPr>
          <p:nvPr>
            <p:ph sz="half" idx="2"/>
          </p:nvPr>
        </p:nvPicPr>
        <p:blipFill>
          <a:blip r:embed="rId4" cstate="screen">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Grimm’s Alfalfa</a:t>
            </a:r>
            <a:endParaRPr lang="en-US" dirty="0"/>
          </a:p>
        </p:txBody>
      </p:sp>
      <p:sp>
        <p:nvSpPr>
          <p:cNvPr id="3" name="Content Placeholder 2"/>
          <p:cNvSpPr>
            <a:spLocks noGrp="1"/>
          </p:cNvSpPr>
          <p:nvPr>
            <p:ph sz="half" idx="1"/>
          </p:nvPr>
        </p:nvSpPr>
        <p:spPr/>
        <p:txBody>
          <a:bodyPr/>
          <a:lstStyle/>
          <a:p>
            <a:r>
              <a:rPr lang="en-US" dirty="0" smtClean="0"/>
              <a:t>It is estimated that Grimm's alfalfa is the basis for the United States' third largest crop (hay) accounting for 60 million acres (240,000 km</a:t>
            </a:r>
            <a:r>
              <a:rPr lang="en-US" baseline="30000" dirty="0" smtClean="0"/>
              <a:t>2</a:t>
            </a:r>
            <a:r>
              <a:rPr lang="en-US" dirty="0" smtClean="0"/>
              <a:t>) and a value of $3.4 billion annually. </a:t>
            </a:r>
            <a:r>
              <a:rPr lang="en-US" sz="1800" dirty="0" smtClean="0"/>
              <a:t>(EPA, 2009)</a:t>
            </a:r>
            <a:endParaRPr lang="en-US" sz="1800" dirty="0"/>
          </a:p>
        </p:txBody>
      </p:sp>
      <p:pic>
        <p:nvPicPr>
          <p:cNvPr id="5" name="Content Placeholder 4" descr="IMAG0426.jpg"/>
          <p:cNvPicPr>
            <a:picLocks noGrp="1" noChangeAspect="1"/>
          </p:cNvPicPr>
          <p:nvPr>
            <p:ph sz="half" idx="2"/>
          </p:nvPr>
        </p:nvPicPr>
        <p:blipFill>
          <a:blip r:embed="rId3" cstate="screen"/>
          <a:stretch>
            <a:fillRect/>
          </a:stretch>
        </p:blipFill>
        <p:spPr>
          <a:xfrm>
            <a:off x="4289998" y="1524000"/>
            <a:ext cx="4854002" cy="2902884"/>
          </a:xfr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Alfalfa</a:t>
            </a:r>
            <a:endParaRPr lang="en-US" dirty="0"/>
          </a:p>
        </p:txBody>
      </p:sp>
      <p:sp>
        <p:nvSpPr>
          <p:cNvPr id="3" name="Content Placeholder 2"/>
          <p:cNvSpPr>
            <a:spLocks noGrp="1"/>
          </p:cNvSpPr>
          <p:nvPr>
            <p:ph sz="half" idx="1"/>
          </p:nvPr>
        </p:nvSpPr>
        <p:spPr>
          <a:xfrm>
            <a:off x="228600" y="1295400"/>
            <a:ext cx="4229100" cy="4343400"/>
          </a:xfrm>
        </p:spPr>
        <p:txBody>
          <a:bodyPr/>
          <a:lstStyle/>
          <a:p>
            <a:r>
              <a:rPr lang="en-US" dirty="0" smtClean="0"/>
              <a:t>Provides 100% of nitrogen (N) needed for corn 1</a:t>
            </a:r>
            <a:r>
              <a:rPr lang="en-US" baseline="30000" dirty="0" smtClean="0"/>
              <a:t>st</a:t>
            </a:r>
            <a:r>
              <a:rPr lang="en-US" dirty="0" smtClean="0"/>
              <a:t> year after alfalfa</a:t>
            </a:r>
          </a:p>
          <a:p>
            <a:r>
              <a:rPr lang="en-US" dirty="0" smtClean="0"/>
              <a:t>50% in second year</a:t>
            </a:r>
          </a:p>
          <a:p>
            <a:r>
              <a:rPr lang="en-US" dirty="0" smtClean="0"/>
              <a:t>N credit is often mistrusted by farmers</a:t>
            </a:r>
          </a:p>
          <a:p>
            <a:r>
              <a:rPr lang="en-US" dirty="0" smtClean="0"/>
              <a:t>Only 3 out of 31 fields tested needed additional N </a:t>
            </a:r>
            <a:endParaRPr lang="en-US" dirty="0"/>
          </a:p>
        </p:txBody>
      </p:sp>
      <p:sp>
        <p:nvSpPr>
          <p:cNvPr id="6" name="Content Placeholder 5"/>
          <p:cNvSpPr>
            <a:spLocks noGrp="1"/>
          </p:cNvSpPr>
          <p:nvPr>
            <p:ph sz="half" idx="2"/>
          </p:nvPr>
        </p:nvSpPr>
        <p:spPr/>
        <p:txBody>
          <a:bodyPr/>
          <a:lstStyle/>
          <a:p>
            <a:endParaRPr lang="en-US" dirty="0"/>
          </a:p>
        </p:txBody>
      </p:sp>
      <p:pic>
        <p:nvPicPr>
          <p:cNvPr id="10241" name="Picture 1"/>
          <p:cNvPicPr>
            <a:picLocks noChangeAspect="1" noChangeArrowheads="1"/>
          </p:cNvPicPr>
          <p:nvPr/>
        </p:nvPicPr>
        <p:blipFill>
          <a:blip r:embed="rId3" cstate="screen"/>
          <a:srcRect/>
          <a:stretch>
            <a:fillRect/>
          </a:stretch>
        </p:blipFill>
        <p:spPr bwMode="auto">
          <a:xfrm>
            <a:off x="5105400" y="1219200"/>
            <a:ext cx="3005137" cy="451591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152400" y="228600"/>
            <a:ext cx="5334000" cy="5715000"/>
          </a:xfrm>
          <a:prstGeom prst="rect">
            <a:avLst/>
          </a:prstGeom>
          <a:noFill/>
          <a:ln>
            <a:noFill/>
          </a:ln>
          <a:extLst>
            <a:ext uri="{FAA26D3D-D897-4be2-8F04-BA451C77F1D7}">
              <ma14:placeholderFlag xmlns:ma14="http://schemas.microsoft.com/office/mac/drawingml/2011/main"/>
            </a:ext>
          </a:extLst>
        </p:spPr>
      </p:pic>
      <p:pic>
        <p:nvPicPr>
          <p:cNvPr id="6" name="Content Placeholder 4"/>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5638800" y="3048000"/>
            <a:ext cx="3200400" cy="2895600"/>
          </a:xfrm>
          <a:prstGeom prst="rect">
            <a:avLst/>
          </a:prstGeom>
          <a:noFill/>
          <a:ln w="9525">
            <a:noFill/>
            <a:miter lim="800000"/>
            <a:headEnd/>
            <a:tailEnd/>
          </a:ln>
          <a:extLst>
            <a:ext uri="{53640926-AAD7-44d8-BBD7-CCE9431645EC}">
              <a14:shadowObscured xmlns:a14="http://schemas.microsoft.com/office/drawing/2010/main"/>
            </a:ext>
          </a:extLst>
        </p:spPr>
      </p:pic>
      <p:sp>
        <p:nvSpPr>
          <p:cNvPr id="2" name="TextBox 1"/>
          <p:cNvSpPr txBox="1"/>
          <p:nvPr/>
        </p:nvSpPr>
        <p:spPr>
          <a:xfrm>
            <a:off x="5791200" y="914400"/>
            <a:ext cx="3490144" cy="1569660"/>
          </a:xfrm>
          <a:prstGeom prst="rect">
            <a:avLst/>
          </a:prstGeom>
          <a:noFill/>
        </p:spPr>
        <p:txBody>
          <a:bodyPr wrap="square" rtlCol="0">
            <a:spAutoFit/>
          </a:bodyPr>
          <a:lstStyle/>
          <a:p>
            <a:r>
              <a:rPr lang="en-US" dirty="0" smtClean="0"/>
              <a:t>MN Historical Society </a:t>
            </a:r>
            <a:br>
              <a:rPr lang="en-US" dirty="0" smtClean="0"/>
            </a:br>
            <a:r>
              <a:rPr lang="en-US" dirty="0" smtClean="0"/>
              <a:t>book and </a:t>
            </a:r>
            <a:br>
              <a:rPr lang="en-US" dirty="0" smtClean="0"/>
            </a:br>
            <a:r>
              <a:rPr lang="en-US" dirty="0" smtClean="0"/>
              <a:t>teacher activities </a:t>
            </a:r>
            <a:br>
              <a:rPr lang="en-US" dirty="0" smtClean="0"/>
            </a:br>
            <a:r>
              <a:rPr lang="en-US" dirty="0" smtClean="0"/>
              <a:t>handbook</a:t>
            </a:r>
            <a:endParaRPr lang="en-US" dirty="0"/>
          </a:p>
        </p:txBody>
      </p:sp>
    </p:spTree>
    <p:extLst>
      <p:ext uri="{BB962C8B-B14F-4D97-AF65-F5344CB8AC3E}">
        <p14:creationId xmlns:p14="http://schemas.microsoft.com/office/powerpoint/2010/main" val="343681965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Alfalfa roots are several feet deep</a:t>
            </a:r>
            <a:endParaRPr lang="en-US" dirty="0"/>
          </a:p>
        </p:txBody>
      </p:sp>
      <p:pic>
        <p:nvPicPr>
          <p:cNvPr id="5" name="Content Placeholder 4" descr="IMAG0495.jpg"/>
          <p:cNvPicPr>
            <a:picLocks noGrp="1" noChangeAspect="1"/>
          </p:cNvPicPr>
          <p:nvPr>
            <p:ph sz="half" idx="1"/>
          </p:nvPr>
        </p:nvPicPr>
        <p:blipFill>
          <a:blip r:embed="rId3" cstate="screen"/>
          <a:stretch>
            <a:fillRect/>
          </a:stretch>
        </p:blipFill>
        <p:spPr>
          <a:xfrm>
            <a:off x="1181100" y="1242934"/>
            <a:ext cx="2628900" cy="4395866"/>
          </a:xfrm>
        </p:spPr>
      </p:pic>
      <p:sp>
        <p:nvSpPr>
          <p:cNvPr id="4" name="Content Placeholder 3"/>
          <p:cNvSpPr>
            <a:spLocks noGrp="1"/>
          </p:cNvSpPr>
          <p:nvPr>
            <p:ph sz="half" idx="2"/>
          </p:nvPr>
        </p:nvSpPr>
        <p:spPr>
          <a:xfrm>
            <a:off x="4610100" y="1295400"/>
            <a:ext cx="4229100" cy="4343400"/>
          </a:xfrm>
        </p:spPr>
        <p:txBody>
          <a:bodyPr/>
          <a:lstStyle/>
          <a:p>
            <a:r>
              <a:rPr lang="en-US" dirty="0" smtClean="0"/>
              <a:t>68,900 miles of roots per acre with 53 pounds of N stored within the roots</a:t>
            </a:r>
          </a:p>
          <a:p>
            <a:r>
              <a:rPr lang="en-US" dirty="0" smtClean="0"/>
              <a:t>Nitrogen fixation is important for sustainable farming</a:t>
            </a:r>
          </a:p>
          <a:p>
            <a:r>
              <a:rPr lang="en-US" dirty="0" smtClean="0"/>
              <a:t>Row crops deplete soil N; alfalfa adds to soil 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many insect and spider species were found in a alfalfa field in a recent California study? </a:t>
            </a:r>
            <a:endParaRPr lang="en-US" sz="3200" dirty="0"/>
          </a:p>
        </p:txBody>
      </p:sp>
      <p:sp>
        <p:nvSpPr>
          <p:cNvPr id="3" name="Content Placeholder 2"/>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r>
              <a:rPr lang="en-US" dirty="0" smtClean="0"/>
              <a:t>1,000</a:t>
            </a:r>
          </a:p>
          <a:p>
            <a:r>
              <a:rPr lang="en-US" dirty="0" smtClean="0"/>
              <a:t>700</a:t>
            </a:r>
          </a:p>
          <a:p>
            <a:r>
              <a:rPr lang="en-US" dirty="0" smtClean="0"/>
              <a:t>500</a:t>
            </a:r>
          </a:p>
          <a:p>
            <a:r>
              <a:rPr lang="en-US" dirty="0" smtClean="0"/>
              <a:t>300</a:t>
            </a:r>
            <a:endParaRPr lang="en-US" dirty="0"/>
          </a:p>
        </p:txBody>
      </p:sp>
      <p:pic>
        <p:nvPicPr>
          <p:cNvPr id="6147" name="Picture 3"/>
          <p:cNvPicPr>
            <a:picLocks noChangeAspect="1" noChangeArrowheads="1"/>
          </p:cNvPicPr>
          <p:nvPr/>
        </p:nvPicPr>
        <p:blipFill>
          <a:blip r:embed="rId3" cstate="screen"/>
          <a:srcRect/>
          <a:stretch>
            <a:fillRect/>
          </a:stretch>
        </p:blipFill>
        <p:spPr bwMode="auto">
          <a:xfrm>
            <a:off x="0" y="2209800"/>
            <a:ext cx="4576763" cy="3007958"/>
          </a:xfrm>
          <a:prstGeom prst="rect">
            <a:avLst/>
          </a:prstGeom>
          <a:noFill/>
          <a:ln w="9525">
            <a:noFill/>
            <a:miter lim="800000"/>
            <a:headEnd/>
            <a:tailEnd/>
          </a:ln>
        </p:spPr>
      </p:pic>
      <p:sp>
        <p:nvSpPr>
          <p:cNvPr id="8" name="Oval 7"/>
          <p:cNvSpPr/>
          <p:nvPr/>
        </p:nvSpPr>
        <p:spPr bwMode="auto">
          <a:xfrm>
            <a:off x="4876800" y="1752600"/>
            <a:ext cx="1447800" cy="457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996162639"/>
              </p:ext>
            </p:extLst>
          </p:nvPr>
        </p:nvGraphicFramePr>
        <p:xfrm>
          <a:off x="381000" y="-381000"/>
          <a:ext cx="7924800" cy="6733822"/>
        </p:xfrm>
        <a:graphic>
          <a:graphicData uri="http://schemas.openxmlformats.org/presentationml/2006/ole">
            <mc:AlternateContent xmlns:mc="http://schemas.openxmlformats.org/markup-compatibility/2006">
              <mc:Choice xmlns:v="urn:schemas-microsoft-com:vml" Requires="v">
                <p:oleObj spid="_x0000_s1059" name="Document" r:id="rId3" imgW="5486400" imgH="4292600" progId="Word.Document.12">
                  <p:embed/>
                </p:oleObj>
              </mc:Choice>
              <mc:Fallback>
                <p:oleObj name="Document" r:id="rId3" imgW="5486400" imgH="4292600" progId="Word.Document.12">
                  <p:embed/>
                  <p:pic>
                    <p:nvPicPr>
                      <p:cNvPr id="0" name=""/>
                      <p:cNvPicPr/>
                      <p:nvPr/>
                    </p:nvPicPr>
                    <p:blipFill>
                      <a:blip r:embed="rId4"/>
                      <a:stretch>
                        <a:fillRect/>
                      </a:stretch>
                    </p:blipFill>
                    <p:spPr>
                      <a:xfrm>
                        <a:off x="381000" y="-381000"/>
                        <a:ext cx="7924800" cy="6733822"/>
                      </a:xfrm>
                      <a:prstGeom prst="rect">
                        <a:avLst/>
                      </a:prstGeom>
                    </p:spPr>
                  </p:pic>
                </p:oleObj>
              </mc:Fallback>
            </mc:AlternateContent>
          </a:graphicData>
        </a:graphic>
      </p:graphicFrame>
    </p:spTree>
    <p:extLst>
      <p:ext uri="{BB962C8B-B14F-4D97-AF65-F5344CB8AC3E}">
        <p14:creationId xmlns:p14="http://schemas.microsoft.com/office/powerpoint/2010/main" val="42530897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sz="2400" dirty="0" smtClean="0"/>
          </a:p>
          <a:p>
            <a:r>
              <a:rPr lang="en-US" sz="2400" dirty="0" smtClean="0"/>
              <a:t>"Thirty percent of greenhouse gases entering the atmosphere today are from human </a:t>
            </a:r>
            <a:r>
              <a:rPr lang="en-US" sz="2400" b="1" dirty="0" smtClean="0"/>
              <a:t>agricultural </a:t>
            </a:r>
            <a:r>
              <a:rPr lang="en-US" sz="2400" dirty="0" smtClean="0"/>
              <a:t>activity. That's more than from all of our transportation, it's more than from all our electricity, and it's more than from all manufacturing. </a:t>
            </a:r>
            <a:r>
              <a:rPr lang="en-US" sz="2400" b="1" dirty="0" smtClean="0"/>
              <a:t>Agriculture</a:t>
            </a:r>
            <a:r>
              <a:rPr lang="en-US" sz="2400" dirty="0" smtClean="0"/>
              <a:t> has been the single most powerful force unleashed on this planet since the end of the ice age—no question. But </a:t>
            </a:r>
            <a:r>
              <a:rPr lang="en-US" sz="2400" b="1" dirty="0" smtClean="0"/>
              <a:t>agriculture is not an option. It's a necessity</a:t>
            </a:r>
            <a:r>
              <a:rPr lang="en-US" sz="2400" dirty="0" smtClean="0"/>
              <a:t>." –Jon Foley, Director, Institute on the Environment, U of M. </a:t>
            </a:r>
            <a:endParaRPr lang="en-US" dirty="0"/>
          </a:p>
        </p:txBody>
      </p:sp>
      <p:pic>
        <p:nvPicPr>
          <p:cNvPr id="1026" name="Picture 2" descr="Corn."/>
          <p:cNvPicPr>
            <a:picLocks noChangeAspect="1" noChangeArrowheads="1"/>
          </p:cNvPicPr>
          <p:nvPr/>
        </p:nvPicPr>
        <p:blipFill>
          <a:blip r:embed="rId3" cstate="screen"/>
          <a:srcRect/>
          <a:stretch>
            <a:fillRect/>
          </a:stretch>
        </p:blipFill>
        <p:spPr bwMode="auto">
          <a:xfrm>
            <a:off x="4648200" y="0"/>
            <a:ext cx="2990850" cy="1762126"/>
          </a:xfrm>
          <a:prstGeom prst="rect">
            <a:avLst/>
          </a:prstGeom>
          <a:noFill/>
        </p:spPr>
      </p:pic>
      <p:pic>
        <p:nvPicPr>
          <p:cNvPr id="1027" name="Picture 3"/>
          <p:cNvPicPr>
            <a:picLocks noChangeAspect="1" noChangeArrowheads="1"/>
          </p:cNvPicPr>
          <p:nvPr/>
        </p:nvPicPr>
        <p:blipFill>
          <a:blip r:embed="rId4" cstate="screen"/>
          <a:srcRect/>
          <a:stretch>
            <a:fillRect/>
          </a:stretch>
        </p:blipFill>
        <p:spPr bwMode="auto">
          <a:xfrm>
            <a:off x="1143000" y="0"/>
            <a:ext cx="2667000" cy="175570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a:t>
            </a:r>
            <a:endParaRPr lang="en-US" dirty="0"/>
          </a:p>
        </p:txBody>
      </p:sp>
      <p:pic>
        <p:nvPicPr>
          <p:cNvPr id="2050" name="Picture 2"/>
          <p:cNvPicPr>
            <a:picLocks noGrp="1" noChangeAspect="1" noChangeArrowheads="1"/>
          </p:cNvPicPr>
          <p:nvPr>
            <p:ph sz="half" idx="1"/>
          </p:nvPr>
        </p:nvPicPr>
        <p:blipFill>
          <a:blip r:embed="rId3" cstate="screen"/>
          <a:srcRect/>
          <a:stretch>
            <a:fillRect/>
          </a:stretch>
        </p:blipFill>
        <p:spPr bwMode="auto">
          <a:xfrm>
            <a:off x="762000" y="1381822"/>
            <a:ext cx="3124200" cy="4572000"/>
          </a:xfrm>
          <a:prstGeom prst="rect">
            <a:avLst/>
          </a:prstGeom>
          <a:noFill/>
          <a:ln w="9525">
            <a:noFill/>
            <a:miter lim="800000"/>
            <a:headEnd/>
            <a:tailEnd/>
          </a:ln>
        </p:spPr>
      </p:pic>
      <p:sp>
        <p:nvSpPr>
          <p:cNvPr id="4" name="Content Placeholder 3"/>
          <p:cNvSpPr>
            <a:spLocks noGrp="1"/>
          </p:cNvSpPr>
          <p:nvPr>
            <p:ph sz="half" idx="2"/>
          </p:nvPr>
        </p:nvSpPr>
        <p:spPr>
          <a:xfrm>
            <a:off x="4610100" y="1066800"/>
            <a:ext cx="4229100" cy="4572000"/>
          </a:xfrm>
        </p:spPr>
        <p:txBody>
          <a:bodyPr/>
          <a:lstStyle/>
          <a:p>
            <a:r>
              <a:rPr lang="en-US" dirty="0" smtClean="0"/>
              <a:t>Prized by homesteaders : sweet and good storage</a:t>
            </a:r>
          </a:p>
          <a:p>
            <a:r>
              <a:rPr lang="en-US" dirty="0" smtClean="0"/>
              <a:t>Horace Greeley:          “I could not live in Minnesota, there are no apples”,  1860 NY Tribune</a:t>
            </a:r>
          </a:p>
          <a:p>
            <a:r>
              <a:rPr lang="en-US" dirty="0" smtClean="0"/>
              <a:t>Entertainment? </a:t>
            </a:r>
          </a:p>
          <a:p>
            <a:r>
              <a:rPr lang="en-US" dirty="0" smtClean="0"/>
              <a:t>Fermentation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linds(horizontal)">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Gideon </a:t>
            </a:r>
            <a:endParaRPr lang="en-US" dirty="0"/>
          </a:p>
        </p:txBody>
      </p:sp>
      <p:sp>
        <p:nvSpPr>
          <p:cNvPr id="3" name="Content Placeholder 2"/>
          <p:cNvSpPr>
            <a:spLocks noGrp="1"/>
          </p:cNvSpPr>
          <p:nvPr>
            <p:ph sz="half" idx="1"/>
          </p:nvPr>
        </p:nvSpPr>
        <p:spPr>
          <a:xfrm>
            <a:off x="228600" y="1219200"/>
            <a:ext cx="4229100" cy="4419600"/>
          </a:xfrm>
        </p:spPr>
        <p:txBody>
          <a:bodyPr/>
          <a:lstStyle/>
          <a:p>
            <a:r>
              <a:rPr lang="en-US" dirty="0" smtClean="0"/>
              <a:t>1868 selected ‘Wealthy’</a:t>
            </a:r>
          </a:p>
          <a:p>
            <a:r>
              <a:rPr lang="en-US" dirty="0" smtClean="0"/>
              <a:t>Named after his wife</a:t>
            </a:r>
          </a:p>
          <a:p>
            <a:r>
              <a:rPr lang="en-US" dirty="0" smtClean="0"/>
              <a:t>Hard to find today</a:t>
            </a:r>
          </a:p>
          <a:p>
            <a:r>
              <a:rPr lang="en-US" dirty="0" smtClean="0"/>
              <a:t>MSHS lobbied legislature to purchase farm adjacent to Peter Gideon’s became the first Horticulture Research Center</a:t>
            </a:r>
            <a:endParaRPr lang="en-US" dirty="0"/>
          </a:p>
        </p:txBody>
      </p:sp>
      <p:pic>
        <p:nvPicPr>
          <p:cNvPr id="26626" name="Picture 2"/>
          <p:cNvPicPr>
            <a:picLocks noGrp="1" noChangeAspect="1" noChangeArrowheads="1"/>
          </p:cNvPicPr>
          <p:nvPr>
            <p:ph sz="half" idx="2"/>
          </p:nvPr>
        </p:nvPicPr>
        <p:blipFill>
          <a:blip r:embed="rId3" cstate="screen"/>
          <a:srcRect/>
          <a:stretch>
            <a:fillRect/>
          </a:stretch>
        </p:blipFill>
        <p:spPr bwMode="auto">
          <a:xfrm>
            <a:off x="5334000" y="3092896"/>
            <a:ext cx="1990725" cy="2926904"/>
          </a:xfrm>
          <a:prstGeom prst="rect">
            <a:avLst/>
          </a:prstGeom>
          <a:noFill/>
          <a:ln w="9525">
            <a:noFill/>
            <a:miter lim="800000"/>
            <a:headEnd/>
            <a:tailEnd/>
          </a:ln>
        </p:spPr>
      </p:pic>
      <p:pic>
        <p:nvPicPr>
          <p:cNvPr id="26625" name="Picture 1"/>
          <p:cNvPicPr>
            <a:picLocks noChangeAspect="1" noChangeArrowheads="1"/>
          </p:cNvPicPr>
          <p:nvPr/>
        </p:nvPicPr>
        <p:blipFill>
          <a:blip r:embed="rId4" cstate="screen"/>
          <a:srcRect/>
          <a:stretch>
            <a:fillRect/>
          </a:stretch>
        </p:blipFill>
        <p:spPr bwMode="auto">
          <a:xfrm>
            <a:off x="4495800" y="762000"/>
            <a:ext cx="3594100" cy="2695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How many apples has the U of M introduced? </a:t>
            </a:r>
            <a:endParaRPr lang="en-US" dirty="0"/>
          </a:p>
        </p:txBody>
      </p:sp>
      <p:sp>
        <p:nvSpPr>
          <p:cNvPr id="8" name="Content Placeholder 7"/>
          <p:cNvSpPr>
            <a:spLocks noGrp="1"/>
          </p:cNvSpPr>
          <p:nvPr>
            <p:ph sz="half" idx="1"/>
          </p:nvPr>
        </p:nvSpPr>
        <p:spPr/>
        <p:txBody>
          <a:bodyPr/>
          <a:lstStyle/>
          <a:p>
            <a:r>
              <a:rPr lang="en-US" dirty="0" smtClean="0"/>
              <a:t>15</a:t>
            </a:r>
          </a:p>
          <a:p>
            <a:r>
              <a:rPr lang="en-US" dirty="0" smtClean="0"/>
              <a:t>20</a:t>
            </a:r>
          </a:p>
          <a:p>
            <a:r>
              <a:rPr lang="en-US" dirty="0" smtClean="0"/>
              <a:t>28</a:t>
            </a:r>
          </a:p>
          <a:p>
            <a:r>
              <a:rPr lang="en-US" dirty="0" smtClean="0"/>
              <a:t>32</a:t>
            </a:r>
            <a:endParaRPr lang="en-US" dirty="0"/>
          </a:p>
        </p:txBody>
      </p:sp>
      <p:pic>
        <p:nvPicPr>
          <p:cNvPr id="25601" name="Picture 1"/>
          <p:cNvPicPr>
            <a:picLocks noGrp="1" noChangeAspect="1" noChangeArrowheads="1"/>
          </p:cNvPicPr>
          <p:nvPr>
            <p:ph sz="half" idx="2"/>
          </p:nvPr>
        </p:nvPicPr>
        <p:blipFill>
          <a:blip r:embed="rId3" cstate="screen"/>
          <a:srcRect/>
          <a:stretch>
            <a:fillRect/>
          </a:stretch>
        </p:blipFill>
        <p:spPr bwMode="auto">
          <a:xfrm>
            <a:off x="3200400" y="1752600"/>
            <a:ext cx="5062537" cy="3368888"/>
          </a:xfrm>
          <a:prstGeom prst="rect">
            <a:avLst/>
          </a:prstGeom>
          <a:noFill/>
          <a:ln w="9525">
            <a:noFill/>
            <a:miter lim="800000"/>
            <a:headEnd/>
            <a:tailEnd/>
          </a:ln>
        </p:spPr>
      </p:pic>
      <p:sp>
        <p:nvSpPr>
          <p:cNvPr id="10" name="Oval 9"/>
          <p:cNvSpPr/>
          <p:nvPr/>
        </p:nvSpPr>
        <p:spPr bwMode="auto">
          <a:xfrm>
            <a:off x="533400" y="2743200"/>
            <a:ext cx="838200" cy="533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 name="TextBox 1"/>
          <p:cNvSpPr txBox="1"/>
          <p:nvPr/>
        </p:nvSpPr>
        <p:spPr>
          <a:xfrm>
            <a:off x="381000" y="4572000"/>
            <a:ext cx="2339403" cy="830997"/>
          </a:xfrm>
          <a:prstGeom prst="rect">
            <a:avLst/>
          </a:prstGeom>
          <a:noFill/>
        </p:spPr>
        <p:txBody>
          <a:bodyPr wrap="none" rtlCol="0">
            <a:spAutoFit/>
          </a:bodyPr>
          <a:lstStyle/>
          <a:p>
            <a:r>
              <a:rPr lang="en-US" dirty="0" err="1" smtClean="0"/>
              <a:t>SweeTango</a:t>
            </a:r>
            <a:r>
              <a:rPr lang="en-US" dirty="0" smtClean="0"/>
              <a:t>; </a:t>
            </a:r>
          </a:p>
          <a:p>
            <a:r>
              <a:rPr lang="en-US" dirty="0" smtClean="0"/>
              <a:t>Rave, First Kiss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rank is Honeycrisp in the U.S. ? </a:t>
            </a:r>
            <a:endParaRPr lang="en-US" sz="3600" dirty="0"/>
          </a:p>
        </p:txBody>
      </p:sp>
      <p:sp>
        <p:nvSpPr>
          <p:cNvPr id="3" name="Content Placeholder 2"/>
          <p:cNvSpPr>
            <a:spLocks noGrp="1"/>
          </p:cNvSpPr>
          <p:nvPr>
            <p:ph sz="half" idx="1"/>
          </p:nvPr>
        </p:nvSpPr>
        <p:spPr/>
        <p:txBody>
          <a:bodyPr/>
          <a:lstStyle/>
          <a:p>
            <a:r>
              <a:rPr lang="en-US" dirty="0" smtClean="0"/>
              <a:t>Number 1</a:t>
            </a:r>
          </a:p>
          <a:p>
            <a:r>
              <a:rPr lang="en-US" dirty="0" smtClean="0"/>
              <a:t>Number 3</a:t>
            </a:r>
          </a:p>
          <a:p>
            <a:r>
              <a:rPr lang="en-US" dirty="0" smtClean="0"/>
              <a:t>Number 5</a:t>
            </a:r>
          </a:p>
          <a:p>
            <a:r>
              <a:rPr lang="en-US" dirty="0" smtClean="0"/>
              <a:t>Number 8</a:t>
            </a:r>
            <a:endParaRPr lang="en-US" dirty="0"/>
          </a:p>
        </p:txBody>
      </p:sp>
      <p:sp>
        <p:nvSpPr>
          <p:cNvPr id="4" name="Content Placeholder 3"/>
          <p:cNvSpPr>
            <a:spLocks noGrp="1"/>
          </p:cNvSpPr>
          <p:nvPr>
            <p:ph sz="half" idx="2"/>
          </p:nvPr>
        </p:nvSpPr>
        <p:spPr/>
        <p:txBody>
          <a:bodyPr/>
          <a:lstStyle/>
          <a:p>
            <a:r>
              <a:rPr lang="en-US" dirty="0" smtClean="0"/>
              <a:t>Introduced in 1991</a:t>
            </a:r>
          </a:p>
          <a:p>
            <a:r>
              <a:rPr lang="en-US" dirty="0" smtClean="0"/>
              <a:t>Was 50 years old in 2012</a:t>
            </a:r>
          </a:p>
          <a:p>
            <a:r>
              <a:rPr lang="en-US" dirty="0" smtClean="0"/>
              <a:t>Called Honeycrunch in Europe </a:t>
            </a:r>
            <a:endParaRPr lang="en-US" dirty="0"/>
          </a:p>
        </p:txBody>
      </p:sp>
      <p:sp>
        <p:nvSpPr>
          <p:cNvPr id="5" name="Oval 4"/>
          <p:cNvSpPr/>
          <p:nvPr/>
        </p:nvSpPr>
        <p:spPr bwMode="auto">
          <a:xfrm>
            <a:off x="457200" y="2743200"/>
            <a:ext cx="1981200" cy="533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24577" name="Picture 1"/>
          <p:cNvPicPr>
            <a:picLocks noChangeAspect="1" noChangeArrowheads="1"/>
          </p:cNvPicPr>
          <p:nvPr/>
        </p:nvPicPr>
        <p:blipFill>
          <a:blip r:embed="rId3" cstate="screen"/>
          <a:srcRect/>
          <a:stretch>
            <a:fillRect/>
          </a:stretch>
        </p:blipFill>
        <p:spPr bwMode="auto">
          <a:xfrm>
            <a:off x="2438400" y="3200400"/>
            <a:ext cx="2152650" cy="2857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3000"/>
                                        <p:tgtEl>
                                          <p:spTgt spid="4">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ox(in)">
                                      <p:cBhvr>
                                        <p:cTn id="15" dur="3000"/>
                                        <p:tgtEl>
                                          <p:spTgt spid="4">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ox(in)">
                                      <p:cBhvr>
                                        <p:cTn id="18" dur="3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many apples does Dave Bedford taste in a typical day?  </a:t>
            </a:r>
            <a:endParaRPr lang="en-US" sz="3600" dirty="0"/>
          </a:p>
        </p:txBody>
      </p:sp>
      <p:sp>
        <p:nvSpPr>
          <p:cNvPr id="3" name="Content Placeholder 2"/>
          <p:cNvSpPr>
            <a:spLocks noGrp="1"/>
          </p:cNvSpPr>
          <p:nvPr>
            <p:ph sz="half" idx="1"/>
          </p:nvPr>
        </p:nvSpPr>
        <p:spPr/>
        <p:txBody>
          <a:bodyPr/>
          <a:lstStyle/>
          <a:p>
            <a:r>
              <a:rPr lang="en-US" dirty="0" smtClean="0"/>
              <a:t>125</a:t>
            </a:r>
          </a:p>
          <a:p>
            <a:r>
              <a:rPr lang="en-US" dirty="0" smtClean="0"/>
              <a:t>240</a:t>
            </a:r>
          </a:p>
          <a:p>
            <a:r>
              <a:rPr lang="en-US" dirty="0" smtClean="0"/>
              <a:t>380</a:t>
            </a:r>
          </a:p>
          <a:p>
            <a:r>
              <a:rPr lang="en-US" dirty="0" smtClean="0"/>
              <a:t>450</a:t>
            </a:r>
          </a:p>
          <a:p>
            <a:r>
              <a:rPr lang="en-US" dirty="0" smtClean="0"/>
              <a:t>500</a:t>
            </a:r>
            <a:endParaRPr lang="en-US" dirty="0"/>
          </a:p>
        </p:txBody>
      </p:sp>
      <p:sp>
        <p:nvSpPr>
          <p:cNvPr id="4" name="Content Placeholder 3"/>
          <p:cNvSpPr>
            <a:spLocks noGrp="1"/>
          </p:cNvSpPr>
          <p:nvPr>
            <p:ph sz="half" idx="2"/>
          </p:nvPr>
        </p:nvSpPr>
        <p:spPr/>
        <p:txBody>
          <a:bodyPr/>
          <a:lstStyle/>
          <a:p>
            <a:endParaRPr lang="en-US" dirty="0"/>
          </a:p>
        </p:txBody>
      </p:sp>
      <p:sp>
        <p:nvSpPr>
          <p:cNvPr id="5" name="Oval 4"/>
          <p:cNvSpPr/>
          <p:nvPr/>
        </p:nvSpPr>
        <p:spPr bwMode="auto">
          <a:xfrm>
            <a:off x="533400" y="3810000"/>
            <a:ext cx="914400" cy="533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4098" name="Picture 2"/>
          <p:cNvPicPr>
            <a:picLocks noChangeAspect="1" noChangeArrowheads="1"/>
          </p:cNvPicPr>
          <p:nvPr/>
        </p:nvPicPr>
        <p:blipFill>
          <a:blip r:embed="rId3" cstate="screen"/>
          <a:srcRect/>
          <a:stretch>
            <a:fillRect/>
          </a:stretch>
        </p:blipFill>
        <p:spPr bwMode="auto">
          <a:xfrm>
            <a:off x="3047999" y="1600200"/>
            <a:ext cx="5431573" cy="3711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a:t>
            </a:r>
            <a:endParaRPr lang="en-US" dirty="0"/>
          </a:p>
        </p:txBody>
      </p:sp>
      <p:sp>
        <p:nvSpPr>
          <p:cNvPr id="3" name="Content Placeholder 2"/>
          <p:cNvSpPr>
            <a:spLocks noGrp="1"/>
          </p:cNvSpPr>
          <p:nvPr>
            <p:ph sz="half" idx="1"/>
          </p:nvPr>
        </p:nvSpPr>
        <p:spPr/>
        <p:txBody>
          <a:bodyPr/>
          <a:lstStyle/>
          <a:p>
            <a:r>
              <a:rPr lang="en-US" dirty="0" smtClean="0"/>
              <a:t>One taste and you are out!</a:t>
            </a:r>
          </a:p>
          <a:p>
            <a:r>
              <a:rPr lang="en-US" dirty="0" smtClean="0"/>
              <a:t>10-15 selections per year; 2-3000 discarded per year</a:t>
            </a:r>
          </a:p>
          <a:p>
            <a:r>
              <a:rPr lang="en-US" dirty="0" smtClean="0"/>
              <a:t>2,100 selections and only 28 released as new variety</a:t>
            </a:r>
            <a:endParaRPr lang="en-US" dirty="0"/>
          </a:p>
        </p:txBody>
      </p:sp>
      <p:pic>
        <p:nvPicPr>
          <p:cNvPr id="5123" name="Picture 3"/>
          <p:cNvPicPr>
            <a:picLocks noGrp="1" noChangeAspect="1" noChangeArrowheads="1"/>
          </p:cNvPicPr>
          <p:nvPr>
            <p:ph sz="half" idx="2"/>
          </p:nvPr>
        </p:nvPicPr>
        <p:blipFill>
          <a:blip r:embed="rId3" cstate="screen"/>
          <a:srcRect/>
          <a:stretch>
            <a:fillRect/>
          </a:stretch>
        </p:blipFill>
        <p:spPr bwMode="auto">
          <a:xfrm>
            <a:off x="4419600" y="1828800"/>
            <a:ext cx="4468943" cy="3028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Plants Educational Program</a:t>
            </a:r>
            <a:endParaRPr lang="en-US" dirty="0"/>
          </a:p>
        </p:txBody>
      </p:sp>
      <p:sp>
        <p:nvSpPr>
          <p:cNvPr id="3" name="Content Placeholder 2"/>
          <p:cNvSpPr>
            <a:spLocks noGrp="1"/>
          </p:cNvSpPr>
          <p:nvPr>
            <p:ph idx="1"/>
          </p:nvPr>
        </p:nvSpPr>
        <p:spPr>
          <a:xfrm>
            <a:off x="228600" y="1295400"/>
            <a:ext cx="8610600" cy="4343400"/>
          </a:xfrm>
        </p:spPr>
        <p:txBody>
          <a:bodyPr/>
          <a:lstStyle/>
          <a:p>
            <a:r>
              <a:rPr lang="en-US" sz="2400" dirty="0" smtClean="0"/>
              <a:t>Spring 2012 Public Campaign for nominations, discussion</a:t>
            </a:r>
          </a:p>
          <a:p>
            <a:r>
              <a:rPr lang="en-US" sz="2400" dirty="0" smtClean="0"/>
              <a:t>Andersen Horticultural Library Reading Lists </a:t>
            </a:r>
          </a:p>
          <a:p>
            <a:r>
              <a:rPr lang="en-US" sz="2400" dirty="0" smtClean="0"/>
              <a:t>Freshman Seminar: HORT 1901: Fall 2012-2017</a:t>
            </a:r>
          </a:p>
          <a:p>
            <a:r>
              <a:rPr lang="en-US" sz="2400" dirty="0"/>
              <a:t>Ag in the Classroom 2012-13 Theme</a:t>
            </a:r>
          </a:p>
          <a:p>
            <a:r>
              <a:rPr lang="en-US" sz="2400" dirty="0"/>
              <a:t>Youth Challenge April-July 2013: 7 winners ages 8-</a:t>
            </a:r>
            <a:r>
              <a:rPr lang="en-US" sz="2400" dirty="0" smtClean="0"/>
              <a:t>17</a:t>
            </a:r>
          </a:p>
          <a:p>
            <a:r>
              <a:rPr lang="en-US" sz="2400" dirty="0" smtClean="0"/>
              <a:t>Website development, Susan Davis Price: For public, Master Gardeners: </a:t>
            </a:r>
            <a:r>
              <a:rPr lang="en-US" sz="2400" dirty="0" smtClean="0">
                <a:hlinkClick r:id="rId3"/>
              </a:rPr>
              <a:t>http://top10plantsmn.org/</a:t>
            </a:r>
            <a:endParaRPr lang="en-US" sz="2400" dirty="0" smtClean="0"/>
          </a:p>
          <a:p>
            <a:r>
              <a:rPr lang="en-US" sz="2400" dirty="0" smtClean="0"/>
              <a:t>March 2017 MNHS publishes 10 Plants book</a:t>
            </a:r>
          </a:p>
          <a:p>
            <a:r>
              <a:rPr lang="en-US" sz="2400" dirty="0" smtClean="0"/>
              <a:t>2017 Teacher Workshops with RSDP throughout Minnesota</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a:t>
            </a:r>
            <a:endParaRPr lang="en-US" dirty="0"/>
          </a:p>
        </p:txBody>
      </p:sp>
      <p:sp>
        <p:nvSpPr>
          <p:cNvPr id="3" name="Content Placeholder 2"/>
          <p:cNvSpPr>
            <a:spLocks noGrp="1"/>
          </p:cNvSpPr>
          <p:nvPr>
            <p:ph sz="half" idx="1"/>
          </p:nvPr>
        </p:nvSpPr>
        <p:spPr/>
        <p:txBody>
          <a:bodyPr/>
          <a:lstStyle/>
          <a:p>
            <a:r>
              <a:rPr lang="en-US" dirty="0" smtClean="0"/>
              <a:t>Charles Haralson 1</a:t>
            </a:r>
            <a:r>
              <a:rPr lang="en-US" baseline="30000" dirty="0" smtClean="0"/>
              <a:t>st</a:t>
            </a:r>
            <a:r>
              <a:rPr lang="en-US" dirty="0" smtClean="0"/>
              <a:t> superintendent </a:t>
            </a:r>
          </a:p>
          <a:p>
            <a:r>
              <a:rPr lang="en-US" dirty="0" smtClean="0"/>
              <a:t>Minnehaha and then Haralson 1922</a:t>
            </a:r>
          </a:p>
          <a:p>
            <a:r>
              <a:rPr lang="en-US" dirty="0" smtClean="0"/>
              <a:t>How long was Haralson the #1 selling apple in Minnesota? </a:t>
            </a:r>
            <a:endParaRPr lang="en-US" dirty="0"/>
          </a:p>
        </p:txBody>
      </p:sp>
      <p:sp>
        <p:nvSpPr>
          <p:cNvPr id="4" name="Content Placeholder 3"/>
          <p:cNvSpPr>
            <a:spLocks noGrp="1"/>
          </p:cNvSpPr>
          <p:nvPr>
            <p:ph sz="half" idx="2"/>
          </p:nvPr>
        </p:nvSpPr>
        <p:spPr/>
        <p:txBody>
          <a:bodyPr/>
          <a:lstStyle/>
          <a:p>
            <a:r>
              <a:rPr lang="en-US" dirty="0" smtClean="0"/>
              <a:t>Until 1950</a:t>
            </a:r>
          </a:p>
          <a:p>
            <a:r>
              <a:rPr lang="en-US" dirty="0" smtClean="0"/>
              <a:t>Until 1970</a:t>
            </a:r>
          </a:p>
          <a:p>
            <a:r>
              <a:rPr lang="en-US" dirty="0" smtClean="0"/>
              <a:t>Until 1990</a:t>
            </a:r>
          </a:p>
          <a:p>
            <a:r>
              <a:rPr lang="en-US" dirty="0" smtClean="0"/>
              <a:t>Until 2002</a:t>
            </a:r>
            <a:endParaRPr lang="en-US" dirty="0"/>
          </a:p>
        </p:txBody>
      </p:sp>
      <p:sp>
        <p:nvSpPr>
          <p:cNvPr id="7" name="Oval 6"/>
          <p:cNvSpPr/>
          <p:nvPr/>
        </p:nvSpPr>
        <p:spPr bwMode="auto">
          <a:xfrm>
            <a:off x="4953000" y="3200400"/>
            <a:ext cx="2057400" cy="914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00"/>
              </a:solidFill>
              <a:effectLst/>
              <a:latin typeface="Arial" pitchFamily="-107" charset="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Purple Loosestrife</a:t>
            </a:r>
            <a:endParaRPr lang="en-US" dirty="0"/>
          </a:p>
        </p:txBody>
      </p:sp>
      <p:sp>
        <p:nvSpPr>
          <p:cNvPr id="3" name="Content Placeholder 2"/>
          <p:cNvSpPr>
            <a:spLocks noGrp="1"/>
          </p:cNvSpPr>
          <p:nvPr>
            <p:ph sz="half" idx="1"/>
          </p:nvPr>
        </p:nvSpPr>
        <p:spPr>
          <a:xfrm>
            <a:off x="228600" y="1447800"/>
            <a:ext cx="4229100" cy="4191000"/>
          </a:xfrm>
        </p:spPr>
        <p:txBody>
          <a:bodyPr/>
          <a:lstStyle/>
          <a:p>
            <a:r>
              <a:rPr lang="en-US" dirty="0" smtClean="0"/>
              <a:t>Poster child for invasive plants</a:t>
            </a:r>
          </a:p>
          <a:p>
            <a:r>
              <a:rPr lang="en-US" dirty="0" smtClean="0"/>
              <a:t>Management with biological controls: beetles</a:t>
            </a:r>
          </a:p>
          <a:p>
            <a:r>
              <a:rPr lang="en-US" dirty="0" smtClean="0"/>
              <a:t>Genetic changes </a:t>
            </a:r>
            <a:br>
              <a:rPr lang="en-US" dirty="0" smtClean="0"/>
            </a:br>
            <a:r>
              <a:rPr lang="en-US" dirty="0" smtClean="0"/>
              <a:t>affect beetle preferences, and effectiveness in eliminating the plants</a:t>
            </a:r>
          </a:p>
          <a:p>
            <a:endParaRPr lang="en-US" dirty="0" smtClean="0"/>
          </a:p>
        </p:txBody>
      </p:sp>
      <p:pic>
        <p:nvPicPr>
          <p:cNvPr id="18433" name="Picture 1"/>
          <p:cNvPicPr>
            <a:picLocks noGrp="1" noChangeAspect="1" noChangeArrowheads="1"/>
          </p:cNvPicPr>
          <p:nvPr>
            <p:ph sz="half" idx="2"/>
          </p:nvPr>
        </p:nvPicPr>
        <p:blipFill>
          <a:blip r:embed="rId3" cstate="screen"/>
          <a:srcRect/>
          <a:stretch>
            <a:fillRect/>
          </a:stretch>
        </p:blipFill>
        <p:spPr bwMode="auto">
          <a:xfrm>
            <a:off x="4114800" y="1295400"/>
            <a:ext cx="4652341" cy="3124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Purple Loosestrife</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10100" y="1295400"/>
            <a:ext cx="4229100" cy="3657600"/>
          </a:xfrm>
        </p:spPr>
        <p:txBody>
          <a:bodyPr/>
          <a:lstStyle/>
          <a:p>
            <a:r>
              <a:rPr lang="en-US" sz="2000" dirty="0" smtClean="0"/>
              <a:t>Changed our view of plants; we know we need to act faster, understand risks; seek multiple controls</a:t>
            </a:r>
          </a:p>
          <a:p>
            <a:r>
              <a:rPr lang="en-US" sz="2000" dirty="0" smtClean="0"/>
              <a:t>Infestation has been reduced, not eliminated </a:t>
            </a:r>
          </a:p>
          <a:p>
            <a:r>
              <a:rPr lang="en-US" sz="2000" dirty="0" smtClean="0"/>
              <a:t>Naughty but nice…what sweet food comes from purple loosestrife? </a:t>
            </a:r>
          </a:p>
          <a:p>
            <a:pPr>
              <a:buNone/>
            </a:pPr>
            <a:r>
              <a:rPr lang="en-US" dirty="0" smtClean="0"/>
              <a:t> </a:t>
            </a:r>
            <a:endParaRPr lang="en-US" dirty="0"/>
          </a:p>
        </p:txBody>
      </p:sp>
      <p:pic>
        <p:nvPicPr>
          <p:cNvPr id="17409" name="Picture 1"/>
          <p:cNvPicPr>
            <a:picLocks noChangeAspect="1" noChangeArrowheads="1"/>
          </p:cNvPicPr>
          <p:nvPr/>
        </p:nvPicPr>
        <p:blipFill>
          <a:blip r:embed="rId2" cstate="screen"/>
          <a:srcRect/>
          <a:stretch>
            <a:fillRect/>
          </a:stretch>
        </p:blipFill>
        <p:spPr bwMode="auto">
          <a:xfrm>
            <a:off x="228600" y="1524000"/>
            <a:ext cx="4224338" cy="2740520"/>
          </a:xfrm>
          <a:prstGeom prst="rect">
            <a:avLst/>
          </a:prstGeom>
          <a:noFill/>
          <a:ln w="9525">
            <a:noFill/>
            <a:miter lim="800000"/>
            <a:headEnd/>
            <a:tailEnd/>
          </a:ln>
        </p:spPr>
      </p:pic>
      <p:sp>
        <p:nvSpPr>
          <p:cNvPr id="6" name="TextBox 5"/>
          <p:cNvSpPr txBox="1"/>
          <p:nvPr/>
        </p:nvSpPr>
        <p:spPr>
          <a:xfrm>
            <a:off x="3124200" y="4800600"/>
            <a:ext cx="7622103" cy="1200329"/>
          </a:xfrm>
          <a:prstGeom prst="rect">
            <a:avLst/>
          </a:prstGeom>
          <a:noFill/>
        </p:spPr>
        <p:txBody>
          <a:bodyPr wrap="square" rtlCol="0">
            <a:spAutoFit/>
          </a:bodyPr>
          <a:lstStyle/>
          <a:p>
            <a:r>
              <a:rPr lang="en-US" dirty="0" smtClean="0"/>
              <a:t>Bees love purple loosestrife..</a:t>
            </a:r>
            <a:br>
              <a:rPr lang="en-US" dirty="0" smtClean="0"/>
            </a:br>
            <a:r>
              <a:rPr lang="en-US" dirty="0" smtClean="0"/>
              <a:t>honey made from this invasive plant </a:t>
            </a:r>
            <a:br>
              <a:rPr lang="en-US" dirty="0" smtClean="0"/>
            </a:br>
            <a:r>
              <a:rPr lang="en-US" dirty="0" smtClean="0"/>
              <a:t>is delicious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 Rice</a:t>
            </a:r>
            <a:endParaRPr lang="en-US" dirty="0"/>
          </a:p>
        </p:txBody>
      </p:sp>
      <p:sp>
        <p:nvSpPr>
          <p:cNvPr id="3" name="Content Placeholder 2"/>
          <p:cNvSpPr>
            <a:spLocks noGrp="1"/>
          </p:cNvSpPr>
          <p:nvPr>
            <p:ph sz="half" idx="1"/>
          </p:nvPr>
        </p:nvSpPr>
        <p:spPr/>
        <p:txBody>
          <a:bodyPr/>
          <a:lstStyle/>
          <a:p>
            <a:r>
              <a:rPr lang="en-US" dirty="0" smtClean="0"/>
              <a:t>Humans settled in Minnesota due to wild rice, native wild food that could be stored</a:t>
            </a:r>
          </a:p>
          <a:p>
            <a:r>
              <a:rPr lang="en-US" dirty="0" smtClean="0"/>
              <a:t>Sustained European settlers, trade for Native Americans</a:t>
            </a:r>
            <a:endParaRPr lang="en-US" dirty="0"/>
          </a:p>
        </p:txBody>
      </p:sp>
      <p:pic>
        <p:nvPicPr>
          <p:cNvPr id="5" name="Content Placeholder 4" descr="wild rice mural.jpg"/>
          <p:cNvPicPr>
            <a:picLocks noGrp="1" noChangeAspect="1"/>
          </p:cNvPicPr>
          <p:nvPr>
            <p:ph sz="half" idx="2"/>
          </p:nvPr>
        </p:nvPicPr>
        <p:blipFill>
          <a:blip r:embed="rId3" cstate="screen"/>
          <a:stretch>
            <a:fillRect/>
          </a:stretch>
        </p:blipFill>
        <p:spPr>
          <a:xfrm>
            <a:off x="4267200" y="533400"/>
            <a:ext cx="4464311" cy="5105400"/>
          </a:xfr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8610600" cy="990600"/>
          </a:xfrm>
        </p:spPr>
        <p:txBody>
          <a:bodyPr/>
          <a:lstStyle/>
          <a:p>
            <a:r>
              <a:rPr lang="en-US" dirty="0" smtClean="0"/>
              <a:t>Cultural </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0"/>
            <a:ext cx="8426869" cy="60831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screen"/>
          <a:srcRect/>
          <a:stretch>
            <a:fillRect/>
          </a:stretch>
        </p:blipFill>
        <p:spPr bwMode="auto">
          <a:xfrm>
            <a:off x="2362200" y="457200"/>
            <a:ext cx="5928133" cy="5487613"/>
          </a:xfrm>
          <a:prstGeom prst="rect">
            <a:avLst/>
          </a:prstGeom>
          <a:noFill/>
          <a:ln w="9525">
            <a:noFill/>
            <a:miter lim="800000"/>
            <a:headEnd/>
            <a:tailEnd/>
          </a:ln>
          <a:effectLst/>
        </p:spPr>
      </p:pic>
    </p:spTree>
    <p:extLst>
      <p:ext uri="{BB962C8B-B14F-4D97-AF65-F5344CB8AC3E}">
        <p14:creationId xmlns:p14="http://schemas.microsoft.com/office/powerpoint/2010/main" val="4295557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 Rice</a:t>
            </a:r>
            <a:endParaRPr lang="en-US" dirty="0"/>
          </a:p>
        </p:txBody>
      </p:sp>
      <p:sp>
        <p:nvSpPr>
          <p:cNvPr id="3" name="Content Placeholder 2"/>
          <p:cNvSpPr>
            <a:spLocks noGrp="1"/>
          </p:cNvSpPr>
          <p:nvPr>
            <p:ph sz="half" idx="1"/>
          </p:nvPr>
        </p:nvSpPr>
        <p:spPr>
          <a:xfrm>
            <a:off x="228600" y="1752600"/>
            <a:ext cx="4114800" cy="3810000"/>
          </a:xfrm>
        </p:spPr>
        <p:txBody>
          <a:bodyPr/>
          <a:lstStyle/>
          <a:p>
            <a:r>
              <a:rPr lang="en-US" dirty="0" smtClean="0"/>
              <a:t>Wild rice contains a phytochemical</a:t>
            </a:r>
            <a:br>
              <a:rPr lang="en-US" dirty="0" smtClean="0"/>
            </a:br>
            <a:r>
              <a:rPr lang="en-US" dirty="0" smtClean="0"/>
              <a:t>oryzonal, cholesterol lowering effect </a:t>
            </a:r>
          </a:p>
          <a:p>
            <a:r>
              <a:rPr lang="en-US" dirty="0" smtClean="0"/>
              <a:t>Low glycemic index, good for diabetics </a:t>
            </a:r>
            <a:r>
              <a:rPr lang="en-US" sz="2400" dirty="0" smtClean="0"/>
              <a:t>(AURI, 2013) </a:t>
            </a:r>
            <a:endParaRPr lang="en-US" sz="2400" dirty="0"/>
          </a:p>
        </p:txBody>
      </p:sp>
      <p:pic>
        <p:nvPicPr>
          <p:cNvPr id="62468" name="Picture 4"/>
          <p:cNvPicPr>
            <a:picLocks noGrp="1" noChangeAspect="1" noChangeArrowheads="1"/>
          </p:cNvPicPr>
          <p:nvPr>
            <p:ph sz="half" idx="2"/>
          </p:nvPr>
        </p:nvPicPr>
        <p:blipFill>
          <a:blip r:embed="rId3" cstate="screen"/>
          <a:srcRect/>
          <a:stretch>
            <a:fillRect/>
          </a:stretch>
        </p:blipFill>
        <p:spPr bwMode="auto">
          <a:xfrm>
            <a:off x="5029200" y="381000"/>
            <a:ext cx="3206230" cy="2133600"/>
          </a:xfrm>
          <a:prstGeom prst="rect">
            <a:avLst/>
          </a:prstGeom>
          <a:noFill/>
          <a:ln w="9525">
            <a:noFill/>
            <a:miter lim="800000"/>
            <a:headEnd/>
            <a:tailEnd/>
          </a:ln>
        </p:spPr>
      </p:pic>
      <p:pic>
        <p:nvPicPr>
          <p:cNvPr id="62466" name="Picture 2" descr="https://encrypted-tbn3.gstatic.com/images?q=tbn:ANd9GcRqwLe-GzkzY8YHOkEBFZAqjn5qqCjHNY7xPtPtBIlomOMCy0f5"/>
          <p:cNvPicPr>
            <a:picLocks noChangeAspect="1" noChangeArrowheads="1"/>
          </p:cNvPicPr>
          <p:nvPr/>
        </p:nvPicPr>
        <p:blipFill>
          <a:blip r:embed="rId4" cstate="screen"/>
          <a:srcRect/>
          <a:stretch>
            <a:fillRect/>
          </a:stretch>
        </p:blipFill>
        <p:spPr bwMode="auto">
          <a:xfrm>
            <a:off x="4191000" y="3048000"/>
            <a:ext cx="4236801" cy="2819400"/>
          </a:xfrm>
          <a:prstGeom prst="rect">
            <a:avLst/>
          </a:prstGeom>
          <a:noFill/>
        </p:spPr>
      </p:pic>
      <p:pic>
        <p:nvPicPr>
          <p:cNvPr id="8" name="Picture 2"/>
          <p:cNvPicPr>
            <a:picLocks noChangeAspect="1" noChangeArrowheads="1"/>
          </p:cNvPicPr>
          <p:nvPr/>
        </p:nvPicPr>
        <p:blipFill>
          <a:blip r:embed="rId5" cstate="screen"/>
          <a:srcRect/>
          <a:stretch>
            <a:fillRect/>
          </a:stretch>
        </p:blipFill>
        <p:spPr bwMode="auto">
          <a:xfrm>
            <a:off x="533400" y="5029200"/>
            <a:ext cx="2819400" cy="61545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Lawns or Turfgrass</a:t>
            </a:r>
            <a:endParaRPr lang="en-US" dirty="0"/>
          </a:p>
        </p:txBody>
      </p:sp>
      <p:sp>
        <p:nvSpPr>
          <p:cNvPr id="3" name="Content Placeholder 2"/>
          <p:cNvSpPr>
            <a:spLocks noGrp="1"/>
          </p:cNvSpPr>
          <p:nvPr>
            <p:ph sz="half" idx="1"/>
          </p:nvPr>
        </p:nvSpPr>
        <p:spPr/>
        <p:txBody>
          <a:bodyPr/>
          <a:lstStyle/>
          <a:p>
            <a:r>
              <a:rPr lang="en-US" dirty="0" smtClean="0"/>
              <a:t>$10 billion economic impact in MN</a:t>
            </a:r>
          </a:p>
          <a:p>
            <a:r>
              <a:rPr lang="en-US" dirty="0" smtClean="0"/>
              <a:t>54,000 jobs related to turf</a:t>
            </a:r>
          </a:p>
          <a:p>
            <a:r>
              <a:rPr lang="en-US" dirty="0" smtClean="0"/>
              <a:t>508,785 acres of green space</a:t>
            </a:r>
          </a:p>
          <a:p>
            <a:endParaRPr lang="en-US" dirty="0" smtClean="0"/>
          </a:p>
          <a:p>
            <a:endParaRPr lang="en-US" dirty="0"/>
          </a:p>
        </p:txBody>
      </p:sp>
      <p:pic>
        <p:nvPicPr>
          <p:cNvPr id="5" name="Content Placeholder 4" descr="IMG_0340.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Turf and Lawns</a:t>
            </a:r>
            <a:endParaRPr lang="en-US" dirty="0"/>
          </a:p>
        </p:txBody>
      </p:sp>
      <p:pic>
        <p:nvPicPr>
          <p:cNvPr id="5" name="Content Placeholder 4" descr="IMG_0342.JPG"/>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Content Placeholder 3"/>
          <p:cNvSpPr>
            <a:spLocks noGrp="1"/>
          </p:cNvSpPr>
          <p:nvPr>
            <p:ph sz="half" idx="2"/>
          </p:nvPr>
        </p:nvSpPr>
        <p:spPr/>
        <p:txBody>
          <a:bodyPr/>
          <a:lstStyle/>
          <a:p>
            <a:r>
              <a:rPr lang="en-US" dirty="0" smtClean="0"/>
              <a:t>Prevent erosion</a:t>
            </a:r>
          </a:p>
          <a:p>
            <a:r>
              <a:rPr lang="en-US" dirty="0" smtClean="0"/>
              <a:t>Filter contaminants</a:t>
            </a:r>
          </a:p>
          <a:p>
            <a:r>
              <a:rPr lang="en-US" dirty="0" smtClean="0"/>
              <a:t>Release oxygen</a:t>
            </a:r>
          </a:p>
          <a:p>
            <a:r>
              <a:rPr lang="en-US" dirty="0" smtClean="0"/>
              <a:t>Moderate air temp</a:t>
            </a:r>
          </a:p>
          <a:p>
            <a:r>
              <a:rPr lang="en-US" dirty="0" smtClean="0"/>
              <a:t>Reduce noise</a:t>
            </a:r>
          </a:p>
          <a:p>
            <a:r>
              <a:rPr lang="en-US" dirty="0" smtClean="0"/>
              <a:t>Sequester carbon</a:t>
            </a:r>
          </a:p>
          <a:p>
            <a:r>
              <a:rPr lang="en-US" dirty="0" smtClean="0"/>
              <a:t>Recreation space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Management Practices for Home Lawns </a:t>
            </a:r>
            <a:endParaRPr lang="en-US" dirty="0"/>
          </a:p>
        </p:txBody>
      </p:sp>
      <p:pic>
        <p:nvPicPr>
          <p:cNvPr id="9" name="Content Placeholder 8" descr="IMG_6738.JPG"/>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p:pic>
      <p:sp>
        <p:nvSpPr>
          <p:cNvPr id="8" name="Content Placeholder 7"/>
          <p:cNvSpPr>
            <a:spLocks noGrp="1"/>
          </p:cNvSpPr>
          <p:nvPr>
            <p:ph sz="half" idx="2"/>
          </p:nvPr>
        </p:nvSpPr>
        <p:spPr/>
        <p:txBody>
          <a:bodyPr/>
          <a:lstStyle/>
          <a:p>
            <a:r>
              <a:rPr lang="en-US" sz="2000" dirty="0" smtClean="0"/>
              <a:t>Soil test every 3-4 years</a:t>
            </a:r>
          </a:p>
          <a:p>
            <a:r>
              <a:rPr lang="en-US" sz="2000" dirty="0" smtClean="0"/>
              <a:t>Fertilize in early fall, if needed based on soil test</a:t>
            </a:r>
          </a:p>
          <a:p>
            <a:r>
              <a:rPr lang="en-US" sz="2000" dirty="0" smtClean="0"/>
              <a:t>Never fertilize frozen soils</a:t>
            </a:r>
          </a:p>
          <a:p>
            <a:r>
              <a:rPr lang="en-US" sz="2000" dirty="0" smtClean="0"/>
              <a:t>Mow high 3-4”; leave clippings</a:t>
            </a:r>
          </a:p>
          <a:p>
            <a:r>
              <a:rPr lang="en-US" sz="2000" dirty="0" smtClean="0"/>
              <a:t>Water deeply and infrequently</a:t>
            </a:r>
          </a:p>
          <a:p>
            <a:r>
              <a:rPr lang="en-US" sz="2000" dirty="0" smtClean="0"/>
              <a:t>Use a rain sensor on automatic irrigation</a:t>
            </a:r>
          </a:p>
          <a:p>
            <a:r>
              <a:rPr lang="en-US" sz="2000" dirty="0" smtClean="0"/>
              <a:t>Use spot treatment for weeds</a:t>
            </a:r>
          </a:p>
          <a:p>
            <a:r>
              <a:rPr lang="en-US" sz="2000" dirty="0" smtClean="0"/>
              <a:t>Consider ground covers for areas that are not used for recreation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28600"/>
            <a:ext cx="8610600" cy="990600"/>
          </a:xfrm>
        </p:spPr>
        <p:txBody>
          <a:bodyPr/>
          <a:lstStyle/>
          <a:p>
            <a:pPr eaLnBrk="1" hangingPunct="1"/>
            <a:r>
              <a:rPr lang="en-US" sz="4000" dirty="0" smtClean="0"/>
              <a:t>Now is your chance: </a:t>
            </a:r>
            <a:br>
              <a:rPr lang="en-US" sz="4000" dirty="0" smtClean="0"/>
            </a:br>
            <a:r>
              <a:rPr lang="en-US" sz="4000" dirty="0" smtClean="0"/>
              <a:t>Name the 10 Plants! </a:t>
            </a:r>
          </a:p>
        </p:txBody>
      </p:sp>
      <p:sp>
        <p:nvSpPr>
          <p:cNvPr id="14339" name="Rectangle 3"/>
          <p:cNvSpPr>
            <a:spLocks noGrp="1" noChangeArrowheads="1"/>
          </p:cNvSpPr>
          <p:nvPr>
            <p:ph sz="half" idx="1"/>
          </p:nvPr>
        </p:nvSpPr>
        <p:spPr>
          <a:xfrm>
            <a:off x="228600" y="1524000"/>
            <a:ext cx="4229100" cy="4114800"/>
          </a:xfrm>
        </p:spPr>
        <p:txBody>
          <a:bodyPr/>
          <a:lstStyle/>
          <a:p>
            <a:pPr eaLnBrk="1" hangingPunct="1"/>
            <a:r>
              <a:rPr lang="en-US" dirty="0" smtClean="0"/>
              <a:t>Public Nominations  Feb –April 2012</a:t>
            </a:r>
          </a:p>
          <a:p>
            <a:pPr eaLnBrk="1" hangingPunct="1"/>
            <a:r>
              <a:rPr lang="en-US" dirty="0" smtClean="0"/>
              <a:t>Over 500 submissions</a:t>
            </a:r>
          </a:p>
          <a:p>
            <a:pPr eaLnBrk="1" hangingPunct="1"/>
            <a:r>
              <a:rPr lang="en-US" dirty="0" smtClean="0"/>
              <a:t>Many plants, drawings, letters, and emails from teachers and students, general public</a:t>
            </a:r>
          </a:p>
          <a:p>
            <a:pPr eaLnBrk="1" hangingPunct="1"/>
            <a:r>
              <a:rPr lang="en-US" dirty="0" smtClean="0"/>
              <a:t>You have 1 minute!</a:t>
            </a:r>
          </a:p>
        </p:txBody>
      </p:sp>
      <p:pic>
        <p:nvPicPr>
          <p:cNvPr id="9" name="Content Placeholder 8" descr="mn puzzle.jpg"/>
          <p:cNvPicPr>
            <a:picLocks noGrp="1" noChangeAspect="1"/>
          </p:cNvPicPr>
          <p:nvPr>
            <p:ph sz="half" idx="2"/>
          </p:nvPr>
        </p:nvPicPr>
        <p:blipFill>
          <a:blip r:embed="rId3" cstate="screen"/>
          <a:stretch>
            <a:fillRect/>
          </a:stretch>
        </p:blipFill>
        <p:spPr>
          <a:xfrm>
            <a:off x="4648200" y="1524000"/>
            <a:ext cx="4114800" cy="4429897"/>
          </a:xfr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much nitrogen is annually added per 1,000 sq ft from lawn clippings? </a:t>
            </a:r>
            <a:endParaRPr lang="en-US" sz="3600" dirty="0"/>
          </a:p>
        </p:txBody>
      </p:sp>
      <p:pic>
        <p:nvPicPr>
          <p:cNvPr id="5" name="Content Placeholder 4" descr="home lawn.JPG"/>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Content Placeholder 3"/>
          <p:cNvSpPr>
            <a:spLocks noGrp="1"/>
          </p:cNvSpPr>
          <p:nvPr>
            <p:ph sz="half" idx="2"/>
          </p:nvPr>
        </p:nvSpPr>
        <p:spPr/>
        <p:txBody>
          <a:bodyPr/>
          <a:lstStyle/>
          <a:p>
            <a:r>
              <a:rPr lang="en-US" dirty="0" smtClean="0"/>
              <a:t>.5 lb </a:t>
            </a:r>
          </a:p>
          <a:p>
            <a:r>
              <a:rPr lang="en-US" dirty="0" smtClean="0"/>
              <a:t>1 lb </a:t>
            </a:r>
          </a:p>
          <a:p>
            <a:r>
              <a:rPr lang="en-US" dirty="0" smtClean="0"/>
              <a:t>2 lbs</a:t>
            </a:r>
          </a:p>
          <a:p>
            <a:r>
              <a:rPr lang="en-US" dirty="0" smtClean="0"/>
              <a:t>3 lbs</a:t>
            </a:r>
            <a:endParaRPr lang="en-US" dirty="0"/>
          </a:p>
        </p:txBody>
      </p:sp>
      <p:sp>
        <p:nvSpPr>
          <p:cNvPr id="7" name="Oval 6"/>
          <p:cNvSpPr/>
          <p:nvPr/>
        </p:nvSpPr>
        <p:spPr bwMode="auto">
          <a:xfrm>
            <a:off x="4953000" y="2286000"/>
            <a:ext cx="7620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752600"/>
            <a:ext cx="8610600" cy="3886200"/>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http://top10plantsmn.org/</a:t>
            </a:r>
            <a:endParaRPr lang="en-US" dirty="0"/>
          </a:p>
        </p:txBody>
      </p:sp>
      <p:pic>
        <p:nvPicPr>
          <p:cNvPr id="1026" name="Picture 2"/>
          <p:cNvPicPr>
            <a:picLocks noChangeAspect="1" noChangeArrowheads="1"/>
          </p:cNvPicPr>
          <p:nvPr/>
        </p:nvPicPr>
        <p:blipFill>
          <a:blip r:embed="rId2" cstate="screen"/>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Plants Teacher Workshops</a:t>
            </a:r>
            <a:endParaRPr lang="en-US" dirty="0"/>
          </a:p>
        </p:txBody>
      </p:sp>
      <p:sp>
        <p:nvSpPr>
          <p:cNvPr id="3" name="Content Placeholder 2"/>
          <p:cNvSpPr>
            <a:spLocks noGrp="1"/>
          </p:cNvSpPr>
          <p:nvPr>
            <p:ph sz="half" idx="1"/>
          </p:nvPr>
        </p:nvSpPr>
        <p:spPr>
          <a:xfrm>
            <a:off x="228600" y="1295400"/>
            <a:ext cx="4229100" cy="4343400"/>
          </a:xfrm>
        </p:spPr>
        <p:txBody>
          <a:bodyPr/>
          <a:lstStyle/>
          <a:p>
            <a:r>
              <a:rPr lang="en-US" sz="2400" dirty="0" smtClean="0"/>
              <a:t>Teacher’s Activity Handbook </a:t>
            </a:r>
          </a:p>
          <a:p>
            <a:r>
              <a:rPr lang="en-US" sz="2400" dirty="0" smtClean="0"/>
              <a:t>Middle and High School Students, can be adapted for any age </a:t>
            </a:r>
          </a:p>
          <a:p>
            <a:r>
              <a:rPr lang="en-US" sz="2400" dirty="0" smtClean="0"/>
              <a:t>Informational website: </a:t>
            </a:r>
            <a:r>
              <a:rPr lang="en-US" sz="2400" dirty="0" smtClean="0">
                <a:hlinkClick r:id="rId2"/>
              </a:rPr>
              <a:t>top10plantsmn.org/</a:t>
            </a:r>
            <a:endParaRPr lang="en-US" sz="2400" dirty="0" smtClean="0"/>
          </a:p>
          <a:p>
            <a:r>
              <a:rPr lang="en-US" sz="2400" dirty="0" smtClean="0"/>
              <a:t>For more info: Mary Meyer, professor and extension horticulturist,  </a:t>
            </a:r>
            <a:r>
              <a:rPr lang="en-US" sz="2400" dirty="0" smtClean="0">
                <a:hlinkClick r:id="rId3"/>
              </a:rPr>
              <a:t>meyer023@umn.edu</a:t>
            </a:r>
            <a:r>
              <a:rPr lang="en-US" sz="2400" dirty="0" smtClean="0"/>
              <a:t>; 612-301-1247</a:t>
            </a:r>
          </a:p>
          <a:p>
            <a:pPr>
              <a:buNone/>
            </a:pPr>
            <a:endParaRPr lang="en-US" sz="2400" dirty="0" smtClean="0"/>
          </a:p>
          <a:p>
            <a:pPr>
              <a:buNone/>
            </a:pPr>
            <a:endParaRPr lang="en-US" dirty="0"/>
          </a:p>
        </p:txBody>
      </p:sp>
      <p:pic>
        <p:nvPicPr>
          <p:cNvPr id="5" name="Content Placeholder 4"/>
          <p:cNvPicPr>
            <a:picLocks noGrp="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7543800" y="381000"/>
            <a:ext cx="1295400" cy="1371600"/>
          </a:xfrm>
          <a:prstGeom prst="rect">
            <a:avLst/>
          </a:prstGeom>
          <a:noFill/>
          <a:ln>
            <a:noFill/>
          </a:ln>
        </p:spPr>
      </p:pic>
      <p:pic>
        <p:nvPicPr>
          <p:cNvPr id="6" name="Content Placeholder 4"/>
          <p:cNvPicPr>
            <a:picLocks/>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4572000" y="1981200"/>
            <a:ext cx="4267200" cy="3962400"/>
          </a:xfrm>
          <a:prstGeom prst="rect">
            <a:avLst/>
          </a:prstGeom>
          <a:noFill/>
          <a:ln w="9525">
            <a:noFill/>
            <a:miter lim="800000"/>
            <a:headEnd/>
            <a:tailEnd/>
          </a:ln>
          <a:extLst>
            <a:ext uri="{53640926-AAD7-44d8-BBD7-CCE9431645EC}">
              <a14:shadowObscured xmlns:a14="http://schemas.microsoft.com/office/drawing/2010/main"/>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Row and Perennial Crop Production Revenue and Expenses References: </a:t>
            </a:r>
            <a:endParaRPr lang="en-US" sz="3200" dirty="0"/>
          </a:p>
        </p:txBody>
      </p:sp>
      <p:sp>
        <p:nvSpPr>
          <p:cNvPr id="3" name="Content Placeholder 2"/>
          <p:cNvSpPr>
            <a:spLocks noGrp="1"/>
          </p:cNvSpPr>
          <p:nvPr>
            <p:ph idx="1"/>
          </p:nvPr>
        </p:nvSpPr>
        <p:spPr/>
        <p:txBody>
          <a:bodyPr/>
          <a:lstStyle/>
          <a:p>
            <a:r>
              <a:rPr lang="en-US" sz="1600" dirty="0"/>
              <a:t>Lazarus, W. 2015. Cropbud Revenue for Row Crop Revenue. University of Minnesota Extension. accessed 15 February 2016. &lt;</a:t>
            </a:r>
            <a:r>
              <a:rPr lang="en-US" sz="1600" u="sng" dirty="0">
                <a:hlinkClick r:id="rId2"/>
              </a:rPr>
              <a:t>http://faculty.apec.umn.edu/wlazarus/documents/Cropbud.xls</a:t>
            </a:r>
            <a:r>
              <a:rPr lang="en-US" sz="1600" dirty="0"/>
              <a:t>. &gt; </a:t>
            </a:r>
          </a:p>
          <a:p>
            <a:pPr marL="0" indent="0">
              <a:buNone/>
            </a:pPr>
            <a:r>
              <a:rPr lang="en-US" sz="1600" dirty="0"/>
              <a:t> </a:t>
            </a:r>
          </a:p>
          <a:p>
            <a:r>
              <a:rPr lang="en-US" sz="1600" dirty="0"/>
              <a:t>National Ag. Statistics Service. 2015. Statistics by State Minnesota. accessed 27 April 2016</a:t>
            </a:r>
            <a:r>
              <a:rPr lang="en-US" sz="1600" dirty="0" smtClean="0"/>
              <a:t>. </a:t>
            </a:r>
            <a:r>
              <a:rPr lang="en-US" sz="1600" u="sng" dirty="0" smtClean="0">
                <a:hlinkClick r:id="rId3"/>
              </a:rPr>
              <a:t>https</a:t>
            </a:r>
            <a:r>
              <a:rPr lang="en-US" sz="1600" u="sng" dirty="0">
                <a:hlinkClick r:id="rId3"/>
              </a:rPr>
              <a:t>://www.nass.usda.gov/Statistics_by_State/Minnesota/Publications/Annual_Statistical_Bulletin/2015/MN%20Bulletin%202015_Page11.pdf</a:t>
            </a:r>
            <a:r>
              <a:rPr lang="en-US" sz="1600" dirty="0"/>
              <a:t>&gt;. </a:t>
            </a:r>
          </a:p>
          <a:p>
            <a:endParaRPr lang="en-US" sz="1600" dirty="0"/>
          </a:p>
          <a:p>
            <a:r>
              <a:rPr lang="en-US" sz="1600" dirty="0" smtClean="0"/>
              <a:t>University </a:t>
            </a:r>
            <a:r>
              <a:rPr lang="en-US" sz="1600" dirty="0"/>
              <a:t>of Minnesota. 2016. Finbin. Center for Farm Financial Management.  Accessed online 6 June 2016. </a:t>
            </a:r>
            <a:r>
              <a:rPr lang="en-US" sz="1600" u="sng" dirty="0">
                <a:hlinkClick r:id="rId4"/>
              </a:rPr>
              <a:t>https://finbin.umn.edu</a:t>
            </a:r>
            <a:r>
              <a:rPr lang="en-US" sz="1600" dirty="0"/>
              <a:t>.  </a:t>
            </a:r>
            <a:br>
              <a:rPr lang="en-US" sz="1600" dirty="0"/>
            </a:br>
            <a:r>
              <a:rPr lang="en-US" sz="1600" dirty="0"/>
              <a:t> </a:t>
            </a:r>
          </a:p>
          <a:p>
            <a:r>
              <a:rPr lang="en-US" sz="1600" dirty="0"/>
              <a:t>University of Minnesota Extension. 2016. Before You Start An Apple Orchard. Accessed 27 April 2016. &lt; https</a:t>
            </a:r>
            <a:r>
              <a:rPr lang="en-US" sz="1600" u="sng" dirty="0">
                <a:hlinkClick r:id="rId5"/>
              </a:rPr>
              <a:t>://fruit.cfans.umn.edu/apples/beforeyoustart/</a:t>
            </a:r>
            <a:r>
              <a:rPr lang="en-US" sz="1600" dirty="0"/>
              <a:t>&gt;. </a:t>
            </a:r>
            <a:br>
              <a:rPr lang="en-US" sz="1600" dirty="0"/>
            </a:br>
            <a:endParaRPr lang="en-US" sz="1600" dirty="0"/>
          </a:p>
          <a:p>
            <a:endParaRPr lang="en-US" dirty="0"/>
          </a:p>
        </p:txBody>
      </p:sp>
    </p:spTree>
    <p:extLst>
      <p:ext uri="{BB962C8B-B14F-4D97-AF65-F5344CB8AC3E}">
        <p14:creationId xmlns:p14="http://schemas.microsoft.com/office/powerpoint/2010/main" val="410654953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52400"/>
            <a:ext cx="8610600" cy="838200"/>
          </a:xfrm>
        </p:spPr>
        <p:txBody>
          <a:bodyPr/>
          <a:lstStyle/>
          <a:p>
            <a:r>
              <a:rPr lang="en-US" sz="2400" dirty="0" smtClean="0"/>
              <a:t>References and Acknowledgements</a:t>
            </a:r>
            <a:endParaRPr lang="en-US" sz="2400" dirty="0"/>
          </a:p>
        </p:txBody>
      </p:sp>
      <p:sp>
        <p:nvSpPr>
          <p:cNvPr id="6" name="Content Placeholder 5"/>
          <p:cNvSpPr>
            <a:spLocks noGrp="1"/>
          </p:cNvSpPr>
          <p:nvPr>
            <p:ph idx="1"/>
          </p:nvPr>
        </p:nvSpPr>
        <p:spPr>
          <a:xfrm>
            <a:off x="228600" y="685800"/>
            <a:ext cx="8610600" cy="4953000"/>
          </a:xfrm>
        </p:spPr>
        <p:txBody>
          <a:bodyPr/>
          <a:lstStyle/>
          <a:p>
            <a:r>
              <a:rPr lang="en-US" sz="1800" dirty="0" smtClean="0">
                <a:hlinkClick r:id="rId2"/>
              </a:rPr>
              <a:t>AURI, http://www.auri.org/2013/01/unlocking-wild-rices-health-benefits/"Major Crops Grown in the United States“</a:t>
            </a:r>
            <a:r>
              <a:rPr lang="en-US" sz="1800" dirty="0" smtClean="0"/>
              <a:t> wild rice nutritional information. </a:t>
            </a:r>
          </a:p>
          <a:p>
            <a:r>
              <a:rPr lang="en-US" sz="1800" dirty="0" smtClean="0"/>
              <a:t>Campanella, T.  2003. </a:t>
            </a:r>
            <a:r>
              <a:rPr lang="en-US" sz="1800" i="1" dirty="0" smtClean="0"/>
              <a:t> </a:t>
            </a:r>
            <a:r>
              <a:rPr lang="en-US" sz="1800" dirty="0" smtClean="0"/>
              <a:t>Republic of Shade: New England and the American Elm. Yale University Press, New Haven, CT. </a:t>
            </a:r>
            <a:r>
              <a:rPr lang="en-US" sz="1800" u="sng" dirty="0" smtClean="0">
                <a:hlinkClick r:id="rId3"/>
              </a:rPr>
              <a:t>http://yalepress.yale.edu/reviews.asp?isbn=9780300097399&amp;printer=y</a:t>
            </a:r>
            <a:endParaRPr lang="en-US" sz="1800" u="sng" dirty="0" smtClean="0"/>
          </a:p>
          <a:p>
            <a:r>
              <a:rPr lang="en-US" sz="1800" dirty="0" smtClean="0"/>
              <a:t>Keillor, S. 2007. Shaping Minnesota’s Identity: 150 Years of State History. Pogo Press. </a:t>
            </a:r>
          </a:p>
          <a:p>
            <a:r>
              <a:rPr lang="en-US" sz="1800" dirty="0" smtClean="0"/>
              <a:t>Larson, A.M. 2007. The White Pine Industry in Minnesota: A History. University of Minnesota Press. </a:t>
            </a:r>
          </a:p>
          <a:p>
            <a:r>
              <a:rPr lang="en-US" sz="1800" dirty="0" smtClean="0"/>
              <a:t>Tallamy, D. 2007 Bringing Nature Home. Timber Press. Portland, OR. </a:t>
            </a:r>
          </a:p>
          <a:p>
            <a:r>
              <a:rPr lang="en-US" sz="1800" dirty="0" smtClean="0"/>
              <a:t>US Environmental Protection Agency. 2009-09-10. Retrieved 2010-11-06. </a:t>
            </a:r>
          </a:p>
          <a:p>
            <a:pPr>
              <a:buNone/>
            </a:pPr>
            <a:r>
              <a:rPr lang="en-US" sz="2400" b="1" dirty="0" smtClean="0"/>
              <a:t/>
            </a:r>
            <a:br>
              <a:rPr lang="en-US" sz="2400" b="1" dirty="0" smtClean="0"/>
            </a:br>
            <a:r>
              <a:rPr lang="en-US" sz="2400" b="1" dirty="0" smtClean="0"/>
              <a:t>Special thanks to: </a:t>
            </a:r>
          </a:p>
          <a:p>
            <a:endParaRPr lang="en-US" dirty="0"/>
          </a:p>
        </p:txBody>
      </p:sp>
      <p:pic>
        <p:nvPicPr>
          <p:cNvPr id="9" name="Picture 2"/>
          <p:cNvPicPr>
            <a:picLocks noChangeAspect="1" noChangeArrowheads="1"/>
          </p:cNvPicPr>
          <p:nvPr/>
        </p:nvPicPr>
        <p:blipFill>
          <a:blip r:embed="rId4" cstate="screen"/>
          <a:srcRect/>
          <a:stretch>
            <a:fillRect/>
          </a:stretch>
        </p:blipFill>
        <p:spPr bwMode="auto">
          <a:xfrm>
            <a:off x="533400" y="5029200"/>
            <a:ext cx="2819400" cy="615454"/>
          </a:xfrm>
          <a:prstGeom prst="rect">
            <a:avLst/>
          </a:prstGeom>
          <a:noFill/>
          <a:ln w="9525">
            <a:noFill/>
            <a:miter lim="800000"/>
            <a:headEnd/>
            <a:tailEnd/>
          </a:ln>
        </p:spPr>
      </p:pic>
      <p:pic>
        <p:nvPicPr>
          <p:cNvPr id="10245" name="Picture 5" descr="C:\Mary's Documents\10 Plants that changed MN\Susans pages\MSRPC_vert.jpg"/>
          <p:cNvPicPr>
            <a:picLocks noChangeAspect="1" noChangeArrowheads="1"/>
          </p:cNvPicPr>
          <p:nvPr/>
        </p:nvPicPr>
        <p:blipFill>
          <a:blip r:embed="rId5" cstate="screen"/>
          <a:srcRect/>
          <a:stretch>
            <a:fillRect/>
          </a:stretch>
        </p:blipFill>
        <p:spPr bwMode="auto">
          <a:xfrm>
            <a:off x="7315200" y="4114800"/>
            <a:ext cx="1590675" cy="1717669"/>
          </a:xfrm>
          <a:prstGeom prst="rect">
            <a:avLst/>
          </a:prstGeom>
          <a:noFill/>
        </p:spPr>
      </p:pic>
      <p:pic>
        <p:nvPicPr>
          <p:cNvPr id="10249" name="Picture 9" descr="http://www.mtgf.org/_borders/MTGF_logo%20080701%20HR%20wBorder.jpg"/>
          <p:cNvPicPr>
            <a:picLocks noChangeAspect="1" noChangeArrowheads="1"/>
          </p:cNvPicPr>
          <p:nvPr/>
        </p:nvPicPr>
        <p:blipFill>
          <a:blip r:embed="rId6" cstate="screen"/>
          <a:srcRect/>
          <a:stretch>
            <a:fillRect/>
          </a:stretch>
        </p:blipFill>
        <p:spPr bwMode="auto">
          <a:xfrm>
            <a:off x="3505200" y="4343400"/>
            <a:ext cx="2133600" cy="1173481"/>
          </a:xfrm>
          <a:prstGeom prst="rect">
            <a:avLst/>
          </a:prstGeom>
          <a:noFill/>
        </p:spPr>
      </p:pic>
      <p:pic>
        <p:nvPicPr>
          <p:cNvPr id="10244" name="Picture 4" descr="http://www.mncorn.org/sites/mncorn.org/themes/mcga/images/mcga-logo.png"/>
          <p:cNvPicPr>
            <a:picLocks noChangeAspect="1" noChangeArrowheads="1"/>
          </p:cNvPicPr>
          <p:nvPr/>
        </p:nvPicPr>
        <p:blipFill>
          <a:blip r:embed="rId7" cstate="screen"/>
          <a:srcRect/>
          <a:stretch>
            <a:fillRect/>
          </a:stretch>
        </p:blipFill>
        <p:spPr bwMode="auto">
          <a:xfrm>
            <a:off x="4953000" y="4267200"/>
            <a:ext cx="1905000" cy="695325"/>
          </a:xfrm>
          <a:prstGeom prst="rect">
            <a:avLst/>
          </a:prstGeom>
          <a:noFill/>
        </p:spPr>
      </p:pic>
      <p:pic>
        <p:nvPicPr>
          <p:cNvPr id="1026" name="Picture 2" descr="Minnesota Landscape Arboretum"/>
          <p:cNvPicPr>
            <a:picLocks noChangeAspect="1" noChangeArrowheads="1"/>
          </p:cNvPicPr>
          <p:nvPr/>
        </p:nvPicPr>
        <p:blipFill>
          <a:blip r:embed="rId8"/>
          <a:srcRect/>
          <a:stretch>
            <a:fillRect/>
          </a:stretch>
        </p:blipFill>
        <p:spPr bwMode="auto">
          <a:xfrm>
            <a:off x="5334000" y="5486400"/>
            <a:ext cx="1685925" cy="676276"/>
          </a:xfrm>
          <a:prstGeom prst="rect">
            <a:avLst/>
          </a:prstGeom>
          <a:noFill/>
        </p:spPr>
      </p:pic>
      <p:pic>
        <p:nvPicPr>
          <p:cNvPr id="1028" name="Picture 4" descr="CFANS"/>
          <p:cNvPicPr>
            <a:picLocks noChangeAspect="1" noChangeArrowheads="1"/>
          </p:cNvPicPr>
          <p:nvPr/>
        </p:nvPicPr>
        <p:blipFill>
          <a:blip r:embed="rId9"/>
          <a:srcRect/>
          <a:stretch>
            <a:fillRect/>
          </a:stretch>
        </p:blipFill>
        <p:spPr bwMode="auto">
          <a:xfrm>
            <a:off x="3581400" y="5638800"/>
            <a:ext cx="1419225" cy="4953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685800" y="457200"/>
            <a:ext cx="4038600" cy="5105400"/>
          </a:xfrm>
          <a:prstGeom prst="rect">
            <a:avLst/>
          </a:prstGeom>
          <a:noFill/>
          <a:ln>
            <a:noFill/>
          </a:ln>
          <a:extLst>
            <a:ext uri="{FAA26D3D-D897-4be2-8F04-BA451C77F1D7}">
              <ma14:placeholderFlag xmlns:ma14="http://schemas.microsoft.com/office/mac/drawingml/2011/main"/>
            </a:ext>
          </a:extLst>
        </p:spPr>
      </p:pic>
      <p:pic>
        <p:nvPicPr>
          <p:cNvPr id="6" name="Shape 473"/>
          <p:cNvPicPr preferRelativeResize="0"/>
          <p:nvPr/>
        </p:nvPicPr>
        <p:blipFill rotWithShape="1">
          <a:blip r:embed="rId4">
            <a:alphaModFix/>
          </a:blip>
          <a:srcRect/>
          <a:stretch/>
        </p:blipFill>
        <p:spPr>
          <a:xfrm>
            <a:off x="5334000" y="457200"/>
            <a:ext cx="2700762" cy="5072311"/>
          </a:xfrm>
          <a:prstGeom prst="rect">
            <a:avLst/>
          </a:prstGeom>
          <a:noFill/>
          <a:ln>
            <a:noFill/>
          </a:ln>
        </p:spPr>
      </p:pic>
    </p:spTree>
    <p:extLst>
      <p:ext uri="{BB962C8B-B14F-4D97-AF65-F5344CB8AC3E}">
        <p14:creationId xmlns:p14="http://schemas.microsoft.com/office/powerpoint/2010/main" val="11983615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final selections: </a:t>
            </a:r>
            <a:endParaRPr lang="en-US" dirty="0"/>
          </a:p>
        </p:txBody>
      </p:sp>
      <p:sp>
        <p:nvSpPr>
          <p:cNvPr id="3" name="Content Placeholder 2"/>
          <p:cNvSpPr>
            <a:spLocks noGrp="1"/>
          </p:cNvSpPr>
          <p:nvPr>
            <p:ph idx="1"/>
          </p:nvPr>
        </p:nvSpPr>
        <p:spPr/>
        <p:txBody>
          <a:bodyPr numCol="3"/>
          <a:lstStyle/>
          <a:p>
            <a:r>
              <a:rPr lang="en-US" dirty="0" smtClean="0"/>
              <a:t>Apple (54)</a:t>
            </a:r>
            <a:br>
              <a:rPr lang="en-US" dirty="0" smtClean="0"/>
            </a:br>
            <a:r>
              <a:rPr lang="en-US" dirty="0" smtClean="0"/>
              <a:t>Haralson (29)</a:t>
            </a:r>
          </a:p>
          <a:p>
            <a:r>
              <a:rPr lang="en-US" dirty="0" smtClean="0"/>
              <a:t>Alfalfa (18)</a:t>
            </a:r>
            <a:br>
              <a:rPr lang="en-US" dirty="0" smtClean="0"/>
            </a:br>
            <a:r>
              <a:rPr lang="en-US" dirty="0" smtClean="0"/>
              <a:t>  Grimm (6)</a:t>
            </a:r>
          </a:p>
          <a:p>
            <a:r>
              <a:rPr lang="en-US" dirty="0" smtClean="0"/>
              <a:t>American Elm</a:t>
            </a:r>
          </a:p>
          <a:p>
            <a:endParaRPr lang="en-US" dirty="0" smtClean="0"/>
          </a:p>
          <a:p>
            <a:r>
              <a:rPr lang="en-US" dirty="0" smtClean="0"/>
              <a:t>Corn (31)</a:t>
            </a:r>
          </a:p>
          <a:p>
            <a:r>
              <a:rPr lang="en-US" dirty="0" smtClean="0"/>
              <a:t>Purple loosestrife (2)</a:t>
            </a:r>
          </a:p>
          <a:p>
            <a:r>
              <a:rPr lang="en-US" dirty="0" smtClean="0"/>
              <a:t>Lawn/Turf (3)</a:t>
            </a:r>
          </a:p>
          <a:p>
            <a:r>
              <a:rPr lang="en-US" dirty="0" smtClean="0"/>
              <a:t>Soybeans (14)</a:t>
            </a:r>
          </a:p>
          <a:p>
            <a:endParaRPr lang="en-US" dirty="0" smtClean="0"/>
          </a:p>
          <a:p>
            <a:r>
              <a:rPr lang="en-US" dirty="0" smtClean="0"/>
              <a:t>White pine (23)</a:t>
            </a:r>
          </a:p>
          <a:p>
            <a:r>
              <a:rPr lang="en-US" dirty="0" smtClean="0"/>
              <a:t>Wheat (23)</a:t>
            </a:r>
          </a:p>
          <a:p>
            <a:r>
              <a:rPr lang="en-US" dirty="0" smtClean="0"/>
              <a:t>Wild rice (35)</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Nominated but not selected: </a:t>
            </a:r>
            <a:endParaRPr lang="en-US" dirty="0"/>
          </a:p>
        </p:txBody>
      </p:sp>
      <p:sp>
        <p:nvSpPr>
          <p:cNvPr id="3" name="Content Placeholder 2"/>
          <p:cNvSpPr>
            <a:spLocks noGrp="1"/>
          </p:cNvSpPr>
          <p:nvPr>
            <p:ph idx="1"/>
          </p:nvPr>
        </p:nvSpPr>
        <p:spPr/>
        <p:txBody>
          <a:bodyPr numCol="2"/>
          <a:lstStyle/>
          <a:p>
            <a:r>
              <a:rPr lang="en-US" dirty="0" smtClean="0"/>
              <a:t>Buckthorn (16)</a:t>
            </a:r>
          </a:p>
          <a:p>
            <a:r>
              <a:rPr lang="en-US" dirty="0" smtClean="0"/>
              <a:t>Sugar beets (7)</a:t>
            </a:r>
          </a:p>
          <a:p>
            <a:r>
              <a:rPr lang="en-US" dirty="0" smtClean="0"/>
              <a:t>Grapes (10)</a:t>
            </a:r>
          </a:p>
          <a:p>
            <a:r>
              <a:rPr lang="en-US" dirty="0" smtClean="0"/>
              <a:t>Potatoes (6)</a:t>
            </a:r>
          </a:p>
          <a:p>
            <a:r>
              <a:rPr lang="en-US" dirty="0" smtClean="0"/>
              <a:t>Dandelion (11)</a:t>
            </a:r>
          </a:p>
          <a:p>
            <a:r>
              <a:rPr lang="en-US" dirty="0" smtClean="0"/>
              <a:t>Azaleas (6)</a:t>
            </a:r>
          </a:p>
          <a:p>
            <a:r>
              <a:rPr lang="en-US" dirty="0" smtClean="0"/>
              <a:t>Ginseng (4)</a:t>
            </a:r>
          </a:p>
          <a:p>
            <a:r>
              <a:rPr lang="en-US" dirty="0" smtClean="0"/>
              <a:t>Cutie orange</a:t>
            </a:r>
          </a:p>
          <a:p>
            <a:r>
              <a:rPr lang="en-US" dirty="0" smtClean="0"/>
              <a:t>Eurasian milfoil (5)</a:t>
            </a:r>
          </a:p>
          <a:p>
            <a:r>
              <a:rPr lang="en-US" dirty="0" smtClean="0"/>
              <a:t>Prairie turnip</a:t>
            </a:r>
          </a:p>
          <a:p>
            <a:r>
              <a:rPr lang="en-US" dirty="0" smtClean="0"/>
              <a:t>Hops (2)</a:t>
            </a:r>
          </a:p>
          <a:p>
            <a:r>
              <a:rPr lang="en-US" dirty="0" smtClean="0"/>
              <a:t>Rhubarb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Plants Selection Committee </a:t>
            </a:r>
            <a:endParaRPr lang="en-US" dirty="0"/>
          </a:p>
        </p:txBody>
      </p:sp>
      <p:sp>
        <p:nvSpPr>
          <p:cNvPr id="3" name="Content Placeholder 2"/>
          <p:cNvSpPr>
            <a:spLocks noGrp="1"/>
          </p:cNvSpPr>
          <p:nvPr>
            <p:ph idx="1"/>
          </p:nvPr>
        </p:nvSpPr>
        <p:spPr>
          <a:xfrm>
            <a:off x="228600" y="1295400"/>
            <a:ext cx="8610600" cy="4343400"/>
          </a:xfrm>
        </p:spPr>
        <p:txBody>
          <a:bodyPr/>
          <a:lstStyle/>
          <a:p>
            <a:r>
              <a:rPr lang="en-US" sz="1800" dirty="0" smtClean="0"/>
              <a:t> Alan Ek, Forest Resources department head</a:t>
            </a:r>
          </a:p>
          <a:p>
            <a:r>
              <a:rPr lang="en-US" sz="1800" dirty="0" smtClean="0"/>
              <a:t> Al Withers, Ag in the Classroom, Director</a:t>
            </a:r>
          </a:p>
          <a:p>
            <a:r>
              <a:rPr lang="en-US" sz="1800" dirty="0" smtClean="0"/>
              <a:t> Neil Anderson, Hort Science faculty</a:t>
            </a:r>
          </a:p>
          <a:p>
            <a:r>
              <a:rPr lang="en-US" sz="1800" dirty="0" smtClean="0"/>
              <a:t> Bev Durgan, Dean of Extension</a:t>
            </a:r>
          </a:p>
          <a:p>
            <a:r>
              <a:rPr lang="en-US" sz="1800" dirty="0" smtClean="0"/>
              <a:t> Bob Quist, Oliver Kelly Farm Manager, Minnesota State Historical Society</a:t>
            </a:r>
          </a:p>
          <a:p>
            <a:r>
              <a:rPr lang="en-US" sz="1800" dirty="0" smtClean="0"/>
              <a:t> Brian Buhr, Ag Economics department head</a:t>
            </a:r>
          </a:p>
          <a:p>
            <a:r>
              <a:rPr lang="en-US" sz="1800" dirty="0" smtClean="0"/>
              <a:t> Gary Gardner, Hort Science faculty</a:t>
            </a:r>
          </a:p>
          <a:p>
            <a:r>
              <a:rPr lang="en-US" sz="1800" dirty="0" smtClean="0"/>
              <a:t> Karen Kaler, wife of President Kaler</a:t>
            </a:r>
          </a:p>
          <a:p>
            <a:r>
              <a:rPr lang="en-US" sz="1800" dirty="0" smtClean="0"/>
              <a:t> Karl Foord, Extension Educator Horticulture</a:t>
            </a:r>
          </a:p>
          <a:p>
            <a:r>
              <a:rPr lang="en-US" sz="1800" dirty="0" smtClean="0"/>
              <a:t> Mary Maguire Lerman, President of Minnesota State Horticultural Society</a:t>
            </a:r>
          </a:p>
          <a:p>
            <a:r>
              <a:rPr lang="en-US" sz="1800" dirty="0" smtClean="0"/>
              <a:t> Nancy Jo Ehlke, Agronomy and Pl Breeding department head</a:t>
            </a:r>
          </a:p>
          <a:p>
            <a:r>
              <a:rPr lang="en-US" sz="1800" dirty="0" smtClean="0"/>
              <a:t> Susan Bachman West, Bachman’s, Inc. </a:t>
            </a:r>
          </a:p>
          <a:p>
            <a:r>
              <a:rPr lang="en-US" sz="1800" dirty="0" smtClean="0"/>
              <a:t> Mary Meyer, Hort Science faculty</a:t>
            </a:r>
          </a:p>
          <a:p>
            <a:endParaRPr lang="en-US" sz="1800" dirty="0"/>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6.0&quot;&gt;&lt;object type=&quot;1&quot; unique_id=&quot;10001&quot;&gt;&lt;object type=&quot;8&quot; unique_id=&quot;10034&quot;&gt;&lt;/object&gt;&lt;object type=&quot;2&quot; unique_id=&quot;10035&quot;&gt;&lt;object type=&quot;3&quot; unique_id=&quot;10036&quot;&gt;&lt;property id=&quot;20148&quot; value=&quot;5&quot;/&gt;&lt;property id=&quot;20300&quot; value=&quot;Slide 1&quot;/&gt;&lt;property id=&quot;20307&quot; value=&quot;257&quot;/&gt;&lt;/object&gt;&lt;object type=&quot;3&quot; unique_id=&quot;10037&quot;&gt;&lt;property id=&quot;20148&quot; value=&quot;5&quot;/&gt;&lt;property id=&quot;20300&quot; value=&quot;Slide 2&quot;/&gt;&lt;property id=&quot;20307&quot; value=&quot;258&quot;/&gt;&lt;/object&gt;&lt;/object&gt;&lt;/object&gt;&lt;/database&gt;"/>
</p:tagLst>
</file>

<file path=ppt/theme/theme1.xml><?xml version="1.0" encoding="utf-8"?>
<a:theme xmlns:a="http://schemas.openxmlformats.org/drawingml/2006/main" name="10-Plants-Public-Presentation-shrunk 2016">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15709</TotalTime>
  <Words>4479</Words>
  <Application>Microsoft Macintosh PowerPoint</Application>
  <PresentationFormat>On-screen Show (4:3)</PresentationFormat>
  <Paragraphs>377</Paragraphs>
  <Slides>65</Slides>
  <Notes>50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10-Plants-Public-Presentation-shrunk 2016</vt:lpstr>
      <vt:lpstr>Document</vt:lpstr>
      <vt:lpstr> 10 Plants That Changed Minnesota  </vt:lpstr>
      <vt:lpstr>PowerPoint Presentation</vt:lpstr>
      <vt:lpstr>PowerPoint Presentation</vt:lpstr>
      <vt:lpstr>PowerPoint Presentation</vt:lpstr>
      <vt:lpstr>10 Plants Educational Program</vt:lpstr>
      <vt:lpstr>Now is your chance:  Name the 10 Plants! </vt:lpstr>
      <vt:lpstr>The final selections: </vt:lpstr>
      <vt:lpstr>Nominated but not selected: </vt:lpstr>
      <vt:lpstr>10 Plants Selection Committee </vt:lpstr>
      <vt:lpstr>Criteria for Selecting the 10 Plants</vt:lpstr>
      <vt:lpstr>Hort 1901 Freshman Seminar </vt:lpstr>
      <vt:lpstr>PowerPoint Presentation</vt:lpstr>
      <vt:lpstr>Minnesota’s 10 Plants</vt:lpstr>
      <vt:lpstr>American Elm</vt:lpstr>
      <vt:lpstr>American Elms in Minnesota</vt:lpstr>
      <vt:lpstr>U of M TRE Nursery: Chad Giblen American Elm</vt:lpstr>
      <vt:lpstr>White Pine</vt:lpstr>
      <vt:lpstr>PowerPoint Presentation</vt:lpstr>
      <vt:lpstr>Portion of the 72 foot WPA mural painted in 1938 at Sebeka High School, Wadena County. </vt:lpstr>
      <vt:lpstr>PowerPoint Presentation</vt:lpstr>
      <vt:lpstr>PowerPoint Presentation</vt:lpstr>
      <vt:lpstr>PowerPoint Presentation</vt:lpstr>
      <vt:lpstr>PowerPoint Presentation</vt:lpstr>
      <vt:lpstr>Soybeans</vt:lpstr>
      <vt:lpstr>How well do you know soybeans? Which of these statements are true? </vt:lpstr>
      <vt:lpstr>Wheat</vt:lpstr>
      <vt:lpstr>Minneapolis the Mill City</vt:lpstr>
      <vt:lpstr>PowerPoint Presentation</vt:lpstr>
      <vt:lpstr>Bonanza Farms  Minnesota’s pure white spring wheat:                                  Cadillac of wheat</vt:lpstr>
      <vt:lpstr>Norman Borlaug: dwarf wheat </vt:lpstr>
      <vt:lpstr>Corn</vt:lpstr>
      <vt:lpstr>Wonder of maize or corn genome</vt:lpstr>
      <vt:lpstr>Corn</vt:lpstr>
      <vt:lpstr>PowerPoint Presentation</vt:lpstr>
      <vt:lpstr>PowerPoint Presentation</vt:lpstr>
      <vt:lpstr>Alfalfa</vt:lpstr>
      <vt:lpstr>Upland Lester soil on Grimm farm</vt:lpstr>
      <vt:lpstr>Grimm’s Alfalfa</vt:lpstr>
      <vt:lpstr>Alfalfa</vt:lpstr>
      <vt:lpstr>Alfalfa roots are several feet deep</vt:lpstr>
      <vt:lpstr>How many insect and spider species were found in a alfalfa field in a recent California study? </vt:lpstr>
      <vt:lpstr>PowerPoint Presentation</vt:lpstr>
      <vt:lpstr>PowerPoint Presentation</vt:lpstr>
      <vt:lpstr>Apple</vt:lpstr>
      <vt:lpstr>Peter Gideon </vt:lpstr>
      <vt:lpstr>How many apples has the U of M introduced? </vt:lpstr>
      <vt:lpstr>What rank is Honeycrisp in the U.S. ? </vt:lpstr>
      <vt:lpstr>How many apples does Dave Bedford taste in a typical day?  </vt:lpstr>
      <vt:lpstr>Apple</vt:lpstr>
      <vt:lpstr>Apple</vt:lpstr>
      <vt:lpstr>Purple Loosestrife</vt:lpstr>
      <vt:lpstr>Learning from Purple Loosestrife</vt:lpstr>
      <vt:lpstr>Wild Rice</vt:lpstr>
      <vt:lpstr>Cultural </vt:lpstr>
      <vt:lpstr>PowerPoint Presentation</vt:lpstr>
      <vt:lpstr>Wild Rice</vt:lpstr>
      <vt:lpstr>Lawns or Turfgrass</vt:lpstr>
      <vt:lpstr>Benefits of Turf and Lawns</vt:lpstr>
      <vt:lpstr>Best Management Practices for Home Lawns </vt:lpstr>
      <vt:lpstr>How much nitrogen is annually added per 1,000 sq ft from lawn clippings? </vt:lpstr>
      <vt:lpstr>PowerPoint Presentation</vt:lpstr>
      <vt:lpstr>10 Plants Teacher Workshops</vt:lpstr>
      <vt:lpstr>Row and Perennial Crop Production Revenue and Expenses References: </vt:lpstr>
      <vt:lpstr>References and Acknowledgements</vt:lpstr>
      <vt:lpstr>PowerPoint Presentation</vt:lpstr>
    </vt:vector>
  </TitlesOfParts>
  <Company>University of Minnesota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 of MN Extension</dc:creator>
  <cp:lastModifiedBy>Mary Meyer</cp:lastModifiedBy>
  <cp:revision>95</cp:revision>
  <dcterms:created xsi:type="dcterms:W3CDTF">2010-02-10T17:09:35Z</dcterms:created>
  <dcterms:modified xsi:type="dcterms:W3CDTF">2018-01-19T21:45:46Z</dcterms:modified>
</cp:coreProperties>
</file>